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0" r:id="rId2"/>
    <p:sldId id="274" r:id="rId3"/>
    <p:sldId id="279" r:id="rId4"/>
    <p:sldId id="275" r:id="rId5"/>
    <p:sldId id="257" r:id="rId6"/>
    <p:sldId id="281" r:id="rId7"/>
    <p:sldId id="260" r:id="rId8"/>
    <p:sldId id="273" r:id="rId9"/>
    <p:sldId id="276" r:id="rId10"/>
    <p:sldId id="277" r:id="rId11"/>
    <p:sldId id="305" r:id="rId12"/>
    <p:sldId id="306" r:id="rId13"/>
    <p:sldId id="263" r:id="rId14"/>
    <p:sldId id="308" r:id="rId15"/>
    <p:sldId id="300" r:id="rId16"/>
    <p:sldId id="309" r:id="rId17"/>
    <p:sldId id="310" r:id="rId18"/>
    <p:sldId id="312" r:id="rId19"/>
    <p:sldId id="311" r:id="rId20"/>
    <p:sldId id="265" r:id="rId21"/>
    <p:sldId id="266" r:id="rId22"/>
    <p:sldId id="268" r:id="rId23"/>
    <p:sldId id="259" r:id="rId24"/>
    <p:sldId id="291" r:id="rId25"/>
    <p:sldId id="298" r:id="rId26"/>
    <p:sldId id="297" r:id="rId27"/>
    <p:sldId id="270" r:id="rId28"/>
    <p:sldId id="302" r:id="rId29"/>
    <p:sldId id="271" r:id="rId30"/>
    <p:sldId id="282" r:id="rId3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444D24-2D84-328D-7545-574872EB1F52}" name="Patricia Sanchez" initials="PS" userId="S::patricia.sanchez@dt-global.com::84c3e901-029e-41ac-b4a7-92556437eca8" providerId="AD"/>
  <p188:author id="{BCCE61D1-C9A5-FF6E-358B-B03AFF05F53B}" name="Afrim Bajrami" initials="AB" userId="S::afrim.bajrami@dt-global.com::a370c4e2-8f10-41aa-ae5d-b1fb53cbb4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4" autoAdjust="0"/>
  </p:normalViewPr>
  <p:slideViewPr>
    <p:cSldViewPr snapToGrid="0">
      <p:cViewPr varScale="1">
        <p:scale>
          <a:sx n="58" d="100"/>
          <a:sy n="58" d="100"/>
        </p:scale>
        <p:origin x="964"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a Shala Malazogu" userId="a728b2d4-d532-4e6a-940d-25a0be70e19c" providerId="ADAL" clId="{C08BD233-0C60-4ABF-9EC2-D21F4070975E}"/>
    <pc:docChg chg="modSld">
      <pc:chgData name="Besa Shala Malazogu" userId="a728b2d4-d532-4e6a-940d-25a0be70e19c" providerId="ADAL" clId="{C08BD233-0C60-4ABF-9EC2-D21F4070975E}" dt="2024-06-24T08:15:23.134" v="0" actId="14734"/>
      <pc:docMkLst>
        <pc:docMk/>
      </pc:docMkLst>
      <pc:sldChg chg="modSp mod">
        <pc:chgData name="Besa Shala Malazogu" userId="a728b2d4-d532-4e6a-940d-25a0be70e19c" providerId="ADAL" clId="{C08BD233-0C60-4ABF-9EC2-D21F4070975E}" dt="2024-06-24T08:15:23.134" v="0" actId="14734"/>
        <pc:sldMkLst>
          <pc:docMk/>
          <pc:sldMk cId="1725475871" sldId="277"/>
        </pc:sldMkLst>
        <pc:graphicFrameChg chg="modGraphic">
          <ac:chgData name="Besa Shala Malazogu" userId="a728b2d4-d532-4e6a-940d-25a0be70e19c" providerId="ADAL" clId="{C08BD233-0C60-4ABF-9EC2-D21F4070975E}" dt="2024-06-24T08:15:23.134" v="0" actId="14734"/>
          <ac:graphicFrameMkLst>
            <pc:docMk/>
            <pc:sldMk cId="1725475871" sldId="277"/>
            <ac:graphicFrameMk id="3" creationId="{0383ADE3-3EAE-AB4B-5094-8921AF635F0B}"/>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2.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hyperlink" Target="https://mcakosovo.org/storage/app/uploads/public/660/53d/35d/66053d35df65f803631911.pdf" TargetMode="Externa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6.png"/><Relationship Id="rId5" Type="http://schemas.openxmlformats.org/officeDocument/2006/relationships/hyperlink" Target="https://mcakosovo.org/storage/app/uploads/public/660/53d/35d/66053d35df65f803631911.pdf" TargetMode="External"/><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7877373-D38D-4279-A1E8-D94860B63B0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1030F60-B6F4-4DE5-B5E2-23F85C28E168}">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Business Registration certificate</a:t>
          </a:r>
        </a:p>
      </dgm:t>
    </dgm:pt>
    <dgm:pt modelId="{CC48351C-0A23-4946-A131-411A7720B1F2}" type="parTrans" cxnId="{55DD3469-880C-4A79-9D15-0566DA619CAD}">
      <dgm:prSet/>
      <dgm:spPr/>
      <dgm:t>
        <a:bodyPr/>
        <a:lstStyle/>
        <a:p>
          <a:endParaRPr lang="en-US"/>
        </a:p>
      </dgm:t>
    </dgm:pt>
    <dgm:pt modelId="{52A21A6D-CD72-4E25-9D4F-412B3AE28989}" type="sibTrans" cxnId="{55DD3469-880C-4A79-9D15-0566DA619CAD}">
      <dgm:prSet/>
      <dgm:spPr/>
      <dgm:t>
        <a:bodyPr/>
        <a:lstStyle/>
        <a:p>
          <a:endParaRPr lang="en-US"/>
        </a:p>
      </dgm:t>
    </dgm:pt>
    <dgm:pt modelId="{59774A10-6F7E-4321-A409-B7D09269B174}">
      <dgm:prSet/>
      <dgm:spPr/>
      <dgm:t>
        <a:bodyPr/>
        <a:lstStyle/>
        <a:p>
          <a:pPr>
            <a:lnSpc>
              <a:spcPct val="100000"/>
            </a:lnSpc>
          </a:pPr>
          <a:r>
            <a:rPr lang="en-US" dirty="0">
              <a:latin typeface="Roboto" panose="02000000000000000000" pitchFamily="2" charset="0"/>
              <a:ea typeface="Roboto" panose="02000000000000000000" pitchFamily="2" charset="0"/>
              <a:cs typeface="Roboto" panose="02000000000000000000" pitchFamily="2" charset="0"/>
            </a:rPr>
            <a:t>References</a:t>
          </a:r>
        </a:p>
      </dgm:t>
    </dgm:pt>
    <dgm:pt modelId="{A1AB7F7A-CD7D-4CE0-A494-23BFFDF1824D}" type="parTrans" cxnId="{3C7577E3-35D9-42CE-8C6C-77C5C3FEA96A}">
      <dgm:prSet/>
      <dgm:spPr/>
      <dgm:t>
        <a:bodyPr/>
        <a:lstStyle/>
        <a:p>
          <a:endParaRPr lang="en-US"/>
        </a:p>
      </dgm:t>
    </dgm:pt>
    <dgm:pt modelId="{127FA935-C873-411D-A2B2-E016F156D091}" type="sibTrans" cxnId="{3C7577E3-35D9-42CE-8C6C-77C5C3FEA96A}">
      <dgm:prSet/>
      <dgm:spPr/>
      <dgm:t>
        <a:bodyPr/>
        <a:lstStyle/>
        <a:p>
          <a:endParaRPr lang="en-US"/>
        </a:p>
      </dgm:t>
    </dgm:pt>
    <dgm:pt modelId="{489EF561-41C9-4AAE-A107-F729721D0448}">
      <dgm:prSet custT="1"/>
      <dgm:spPr/>
      <dgm:t>
        <a:bodyPr/>
        <a:lstStyle/>
        <a:p>
          <a:pPr>
            <a:lnSpc>
              <a:spcPct val="100000"/>
            </a:lnSpc>
          </a:pPr>
          <a:r>
            <a:rPr lang="en-US" sz="1100" dirty="0">
              <a:latin typeface="Roboto" panose="02000000000000000000" pitchFamily="2" charset="0"/>
              <a:ea typeface="Roboto" panose="02000000000000000000" pitchFamily="2" charset="0"/>
              <a:cs typeface="Roboto" panose="02000000000000000000" pitchFamily="2" charset="0"/>
            </a:rPr>
            <a:t>Submitted quotation must be typed correct</a:t>
          </a:r>
          <a:endParaRPr lang="en-US" sz="1300" dirty="0">
            <a:latin typeface="Roboto" panose="02000000000000000000" pitchFamily="2" charset="0"/>
            <a:ea typeface="Roboto" panose="02000000000000000000" pitchFamily="2" charset="0"/>
            <a:cs typeface="Roboto" panose="02000000000000000000" pitchFamily="2" charset="0"/>
          </a:endParaRPr>
        </a:p>
      </dgm:t>
    </dgm:pt>
    <dgm:pt modelId="{9E32E060-CC60-42BD-A541-16D29A78628A}" type="parTrans" cxnId="{63041606-FD72-473E-A285-C33B5AC12C3C}">
      <dgm:prSet/>
      <dgm:spPr/>
      <dgm:t>
        <a:bodyPr/>
        <a:lstStyle/>
        <a:p>
          <a:endParaRPr lang="en-US"/>
        </a:p>
      </dgm:t>
    </dgm:pt>
    <dgm:pt modelId="{DEAE65F1-A755-404F-8620-B6D59627F0A9}" type="sibTrans" cxnId="{63041606-FD72-473E-A285-C33B5AC12C3C}">
      <dgm:prSet/>
      <dgm:spPr/>
      <dgm:t>
        <a:bodyPr/>
        <a:lstStyle/>
        <a:p>
          <a:endParaRPr lang="en-US"/>
        </a:p>
      </dgm:t>
    </dgm:pt>
    <dgm:pt modelId="{24F9725B-0E21-43E5-9CA1-D911B1C90416}">
      <dgm:prSet custT="1"/>
      <dgm:spPr/>
      <dgm:t>
        <a:bodyPr/>
        <a:lstStyle/>
        <a:p>
          <a:pPr>
            <a:lnSpc>
              <a:spcPct val="100000"/>
            </a:lnSpc>
          </a:pPr>
          <a:r>
            <a:rPr lang="en-US" sz="1300" dirty="0">
              <a:latin typeface="Roboto" panose="02000000000000000000" pitchFamily="2" charset="0"/>
              <a:ea typeface="Roboto" panose="02000000000000000000" pitchFamily="2" charset="0"/>
              <a:cs typeface="Roboto" panose="02000000000000000000" pitchFamily="2" charset="0"/>
            </a:rPr>
            <a:t>Signed and stamp by the authorized representative.</a:t>
          </a:r>
        </a:p>
      </dgm:t>
    </dgm:pt>
    <dgm:pt modelId="{995704B6-E750-4DFB-AACF-700736EBC2C0}" type="parTrans" cxnId="{A964D817-9363-4171-B34C-E75CE323CDA1}">
      <dgm:prSet/>
      <dgm:spPr/>
      <dgm:t>
        <a:bodyPr/>
        <a:lstStyle/>
        <a:p>
          <a:endParaRPr lang="en-US"/>
        </a:p>
      </dgm:t>
    </dgm:pt>
    <dgm:pt modelId="{861DA29F-B01F-4154-80A6-B166F1774A2A}" type="sibTrans" cxnId="{A964D817-9363-4171-B34C-E75CE323CDA1}">
      <dgm:prSet/>
      <dgm:spPr/>
      <dgm:t>
        <a:bodyPr/>
        <a:lstStyle/>
        <a:p>
          <a:endParaRPr lang="en-US"/>
        </a:p>
      </dgm:t>
    </dgm:pt>
    <dgm:pt modelId="{7C89E1C6-3D97-4D24-B01E-25BB3C518031}" type="pres">
      <dgm:prSet presAssocID="{77877373-D38D-4279-A1E8-D94860B63B03}" presName="root" presStyleCnt="0">
        <dgm:presLayoutVars>
          <dgm:dir/>
          <dgm:resizeHandles val="exact"/>
        </dgm:presLayoutVars>
      </dgm:prSet>
      <dgm:spPr/>
    </dgm:pt>
    <dgm:pt modelId="{39AE8AF9-6994-4521-A84F-F47E52D25213}" type="pres">
      <dgm:prSet presAssocID="{11030F60-B6F4-4DE5-B5E2-23F85C28E168}" presName="compNode" presStyleCnt="0"/>
      <dgm:spPr/>
    </dgm:pt>
    <dgm:pt modelId="{6AA78989-CA8C-4013-8CFA-88A000973CA7}" type="pres">
      <dgm:prSet presAssocID="{11030F60-B6F4-4DE5-B5E2-23F85C28E1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a:ext>
      </dgm:extLst>
    </dgm:pt>
    <dgm:pt modelId="{C3D75977-EDD2-4215-821D-4748DD34AF2F}" type="pres">
      <dgm:prSet presAssocID="{11030F60-B6F4-4DE5-B5E2-23F85C28E168}" presName="spaceRect" presStyleCnt="0"/>
      <dgm:spPr/>
    </dgm:pt>
    <dgm:pt modelId="{653D6318-C056-470B-8C75-B813786B7B11}" type="pres">
      <dgm:prSet presAssocID="{11030F60-B6F4-4DE5-B5E2-23F85C28E168}" presName="textRect" presStyleLbl="revTx" presStyleIdx="0" presStyleCnt="4">
        <dgm:presLayoutVars>
          <dgm:chMax val="1"/>
          <dgm:chPref val="1"/>
        </dgm:presLayoutVars>
      </dgm:prSet>
      <dgm:spPr/>
    </dgm:pt>
    <dgm:pt modelId="{42B7A269-4CDF-417C-9E6F-32B344F5C460}" type="pres">
      <dgm:prSet presAssocID="{52A21A6D-CD72-4E25-9D4F-412B3AE28989}" presName="sibTrans" presStyleCnt="0"/>
      <dgm:spPr/>
    </dgm:pt>
    <dgm:pt modelId="{186B3676-F8CF-413F-A675-BFF7741AD340}" type="pres">
      <dgm:prSet presAssocID="{59774A10-6F7E-4321-A409-B7D09269B174}" presName="compNode" presStyleCnt="0"/>
      <dgm:spPr/>
    </dgm:pt>
    <dgm:pt modelId="{094B4270-BFAD-4772-8065-C29150D1F347}" type="pres">
      <dgm:prSet presAssocID="{59774A10-6F7E-4321-A409-B7D09269B1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91BBEBA8-F102-48E8-AC7F-B6FB183F8B5C}" type="pres">
      <dgm:prSet presAssocID="{59774A10-6F7E-4321-A409-B7D09269B174}" presName="spaceRect" presStyleCnt="0"/>
      <dgm:spPr/>
    </dgm:pt>
    <dgm:pt modelId="{BFCEFF66-B665-4077-9B66-5080EA8B2FEC}" type="pres">
      <dgm:prSet presAssocID="{59774A10-6F7E-4321-A409-B7D09269B174}" presName="textRect" presStyleLbl="revTx" presStyleIdx="1" presStyleCnt="4">
        <dgm:presLayoutVars>
          <dgm:chMax val="1"/>
          <dgm:chPref val="1"/>
        </dgm:presLayoutVars>
      </dgm:prSet>
      <dgm:spPr/>
    </dgm:pt>
    <dgm:pt modelId="{F5151517-B1D0-497D-A6D7-595FF7A063DB}" type="pres">
      <dgm:prSet presAssocID="{127FA935-C873-411D-A2B2-E016F156D091}" presName="sibTrans" presStyleCnt="0"/>
      <dgm:spPr/>
    </dgm:pt>
    <dgm:pt modelId="{2EC31C72-838F-4BD0-8E89-997091831729}" type="pres">
      <dgm:prSet presAssocID="{489EF561-41C9-4AAE-A107-F729721D0448}" presName="compNode" presStyleCnt="0"/>
      <dgm:spPr/>
    </dgm:pt>
    <dgm:pt modelId="{31E0E53F-3648-47D0-BE27-B1685A891C71}" type="pres">
      <dgm:prSet presAssocID="{489EF561-41C9-4AAE-A107-F729721D04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1B9F304C-5743-4F41-96F5-40C478CE48AA}" type="pres">
      <dgm:prSet presAssocID="{489EF561-41C9-4AAE-A107-F729721D0448}" presName="spaceRect" presStyleCnt="0"/>
      <dgm:spPr/>
    </dgm:pt>
    <dgm:pt modelId="{0D585467-BC85-46DD-A07D-0C60861110D9}" type="pres">
      <dgm:prSet presAssocID="{489EF561-41C9-4AAE-A107-F729721D0448}" presName="textRect" presStyleLbl="revTx" presStyleIdx="2" presStyleCnt="4">
        <dgm:presLayoutVars>
          <dgm:chMax val="1"/>
          <dgm:chPref val="1"/>
        </dgm:presLayoutVars>
      </dgm:prSet>
      <dgm:spPr/>
    </dgm:pt>
    <dgm:pt modelId="{5B0C42AF-F17C-4D07-B4D0-DD6C2499C21B}" type="pres">
      <dgm:prSet presAssocID="{DEAE65F1-A755-404F-8620-B6D59627F0A9}" presName="sibTrans" presStyleCnt="0"/>
      <dgm:spPr/>
    </dgm:pt>
    <dgm:pt modelId="{488E0F3D-5BA0-4819-A0C7-C2ACB1D8797C}" type="pres">
      <dgm:prSet presAssocID="{24F9725B-0E21-43E5-9CA1-D911B1C90416}" presName="compNode" presStyleCnt="0"/>
      <dgm:spPr/>
    </dgm:pt>
    <dgm:pt modelId="{2F250282-0B6E-4448-8C4E-BAE281E9A62E}" type="pres">
      <dgm:prSet presAssocID="{24F9725B-0E21-43E5-9CA1-D911B1C904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mp"/>
        </a:ext>
      </dgm:extLst>
    </dgm:pt>
    <dgm:pt modelId="{9F760BBE-8F02-49A4-8DBB-D60DA3D9768F}" type="pres">
      <dgm:prSet presAssocID="{24F9725B-0E21-43E5-9CA1-D911B1C90416}" presName="spaceRect" presStyleCnt="0"/>
      <dgm:spPr/>
    </dgm:pt>
    <dgm:pt modelId="{4AA443D5-8627-4D52-8FBD-C5207E8B4E48}" type="pres">
      <dgm:prSet presAssocID="{24F9725B-0E21-43E5-9CA1-D911B1C90416}" presName="textRect" presStyleLbl="revTx" presStyleIdx="3" presStyleCnt="4">
        <dgm:presLayoutVars>
          <dgm:chMax val="1"/>
          <dgm:chPref val="1"/>
        </dgm:presLayoutVars>
      </dgm:prSet>
      <dgm:spPr/>
    </dgm:pt>
  </dgm:ptLst>
  <dgm:cxnLst>
    <dgm:cxn modelId="{63041606-FD72-473E-A285-C33B5AC12C3C}" srcId="{77877373-D38D-4279-A1E8-D94860B63B03}" destId="{489EF561-41C9-4AAE-A107-F729721D0448}" srcOrd="2" destOrd="0" parTransId="{9E32E060-CC60-42BD-A541-16D29A78628A}" sibTransId="{DEAE65F1-A755-404F-8620-B6D59627F0A9}"/>
    <dgm:cxn modelId="{A964D817-9363-4171-B34C-E75CE323CDA1}" srcId="{77877373-D38D-4279-A1E8-D94860B63B03}" destId="{24F9725B-0E21-43E5-9CA1-D911B1C90416}" srcOrd="3" destOrd="0" parTransId="{995704B6-E750-4DFB-AACF-700736EBC2C0}" sibTransId="{861DA29F-B01F-4154-80A6-B166F1774A2A}"/>
    <dgm:cxn modelId="{C5D62329-F5AC-4763-9FE5-3BEFA486E4BA}" type="presOf" srcId="{489EF561-41C9-4AAE-A107-F729721D0448}" destId="{0D585467-BC85-46DD-A07D-0C60861110D9}" srcOrd="0" destOrd="0" presId="urn:microsoft.com/office/officeart/2018/2/layout/IconLabelList"/>
    <dgm:cxn modelId="{0BC99C36-4246-4CAE-8F17-BC7B0F2C005E}" type="presOf" srcId="{11030F60-B6F4-4DE5-B5E2-23F85C28E168}" destId="{653D6318-C056-470B-8C75-B813786B7B11}" srcOrd="0" destOrd="0" presId="urn:microsoft.com/office/officeart/2018/2/layout/IconLabelList"/>
    <dgm:cxn modelId="{55DD3469-880C-4A79-9D15-0566DA619CAD}" srcId="{77877373-D38D-4279-A1E8-D94860B63B03}" destId="{11030F60-B6F4-4DE5-B5E2-23F85C28E168}" srcOrd="0" destOrd="0" parTransId="{CC48351C-0A23-4946-A131-411A7720B1F2}" sibTransId="{52A21A6D-CD72-4E25-9D4F-412B3AE28989}"/>
    <dgm:cxn modelId="{A851D07A-2CB0-49B8-897F-DFCF608FF755}" type="presOf" srcId="{59774A10-6F7E-4321-A409-B7D09269B174}" destId="{BFCEFF66-B665-4077-9B66-5080EA8B2FEC}" srcOrd="0" destOrd="0" presId="urn:microsoft.com/office/officeart/2018/2/layout/IconLabelList"/>
    <dgm:cxn modelId="{C48376D1-F458-4347-BF68-F3DE8C133942}" type="presOf" srcId="{77877373-D38D-4279-A1E8-D94860B63B03}" destId="{7C89E1C6-3D97-4D24-B01E-25BB3C518031}" srcOrd="0" destOrd="0" presId="urn:microsoft.com/office/officeart/2018/2/layout/IconLabelList"/>
    <dgm:cxn modelId="{3C7577E3-35D9-42CE-8C6C-77C5C3FEA96A}" srcId="{77877373-D38D-4279-A1E8-D94860B63B03}" destId="{59774A10-6F7E-4321-A409-B7D09269B174}" srcOrd="1" destOrd="0" parTransId="{A1AB7F7A-CD7D-4CE0-A494-23BFFDF1824D}" sibTransId="{127FA935-C873-411D-A2B2-E016F156D091}"/>
    <dgm:cxn modelId="{3A4915E7-54B3-40D8-8E22-771AC8BBE96F}" type="presOf" srcId="{24F9725B-0E21-43E5-9CA1-D911B1C90416}" destId="{4AA443D5-8627-4D52-8FBD-C5207E8B4E48}" srcOrd="0" destOrd="0" presId="urn:microsoft.com/office/officeart/2018/2/layout/IconLabelList"/>
    <dgm:cxn modelId="{99EDC5D1-3365-474A-861E-9D94ABFF0B72}" type="presParOf" srcId="{7C89E1C6-3D97-4D24-B01E-25BB3C518031}" destId="{39AE8AF9-6994-4521-A84F-F47E52D25213}" srcOrd="0" destOrd="0" presId="urn:microsoft.com/office/officeart/2018/2/layout/IconLabelList"/>
    <dgm:cxn modelId="{51D1353F-6712-42E3-8167-3536701FFEAD}" type="presParOf" srcId="{39AE8AF9-6994-4521-A84F-F47E52D25213}" destId="{6AA78989-CA8C-4013-8CFA-88A000973CA7}" srcOrd="0" destOrd="0" presId="urn:microsoft.com/office/officeart/2018/2/layout/IconLabelList"/>
    <dgm:cxn modelId="{6475663E-57AA-40A2-8E8B-4818F17A15C2}" type="presParOf" srcId="{39AE8AF9-6994-4521-A84F-F47E52D25213}" destId="{C3D75977-EDD2-4215-821D-4748DD34AF2F}" srcOrd="1" destOrd="0" presId="urn:microsoft.com/office/officeart/2018/2/layout/IconLabelList"/>
    <dgm:cxn modelId="{7F0B3B99-52AE-4889-9D8C-EA539DA9B92C}" type="presParOf" srcId="{39AE8AF9-6994-4521-A84F-F47E52D25213}" destId="{653D6318-C056-470B-8C75-B813786B7B11}" srcOrd="2" destOrd="0" presId="urn:microsoft.com/office/officeart/2018/2/layout/IconLabelList"/>
    <dgm:cxn modelId="{B245D983-FA82-4B60-8E07-64A062773D85}" type="presParOf" srcId="{7C89E1C6-3D97-4D24-B01E-25BB3C518031}" destId="{42B7A269-4CDF-417C-9E6F-32B344F5C460}" srcOrd="1" destOrd="0" presId="urn:microsoft.com/office/officeart/2018/2/layout/IconLabelList"/>
    <dgm:cxn modelId="{841C6A9A-4D96-49A5-8074-86970E198C1F}" type="presParOf" srcId="{7C89E1C6-3D97-4D24-B01E-25BB3C518031}" destId="{186B3676-F8CF-413F-A675-BFF7741AD340}" srcOrd="2" destOrd="0" presId="urn:microsoft.com/office/officeart/2018/2/layout/IconLabelList"/>
    <dgm:cxn modelId="{DE6860D5-1BDD-46D1-8D23-784CDC2F61DA}" type="presParOf" srcId="{186B3676-F8CF-413F-A675-BFF7741AD340}" destId="{094B4270-BFAD-4772-8065-C29150D1F347}" srcOrd="0" destOrd="0" presId="urn:microsoft.com/office/officeart/2018/2/layout/IconLabelList"/>
    <dgm:cxn modelId="{7AE6407C-6767-493D-8A25-7634E9DB95BB}" type="presParOf" srcId="{186B3676-F8CF-413F-A675-BFF7741AD340}" destId="{91BBEBA8-F102-48E8-AC7F-B6FB183F8B5C}" srcOrd="1" destOrd="0" presId="urn:microsoft.com/office/officeart/2018/2/layout/IconLabelList"/>
    <dgm:cxn modelId="{E3C6655B-63B3-4C35-99F8-1650DA5D63A7}" type="presParOf" srcId="{186B3676-F8CF-413F-A675-BFF7741AD340}" destId="{BFCEFF66-B665-4077-9B66-5080EA8B2FEC}" srcOrd="2" destOrd="0" presId="urn:microsoft.com/office/officeart/2018/2/layout/IconLabelList"/>
    <dgm:cxn modelId="{90D5E29E-2C7B-42DF-854B-2963C82821FF}" type="presParOf" srcId="{7C89E1C6-3D97-4D24-B01E-25BB3C518031}" destId="{F5151517-B1D0-497D-A6D7-595FF7A063DB}" srcOrd="3" destOrd="0" presId="urn:microsoft.com/office/officeart/2018/2/layout/IconLabelList"/>
    <dgm:cxn modelId="{30FFF8D4-9379-4628-A4D9-2BED5E6CD801}" type="presParOf" srcId="{7C89E1C6-3D97-4D24-B01E-25BB3C518031}" destId="{2EC31C72-838F-4BD0-8E89-997091831729}" srcOrd="4" destOrd="0" presId="urn:microsoft.com/office/officeart/2018/2/layout/IconLabelList"/>
    <dgm:cxn modelId="{A071D0C1-8B99-4991-8321-EEE1D5CD7ACD}" type="presParOf" srcId="{2EC31C72-838F-4BD0-8E89-997091831729}" destId="{31E0E53F-3648-47D0-BE27-B1685A891C71}" srcOrd="0" destOrd="0" presId="urn:microsoft.com/office/officeart/2018/2/layout/IconLabelList"/>
    <dgm:cxn modelId="{B83A8601-BE51-499B-84CD-EE7742445D0F}" type="presParOf" srcId="{2EC31C72-838F-4BD0-8E89-997091831729}" destId="{1B9F304C-5743-4F41-96F5-40C478CE48AA}" srcOrd="1" destOrd="0" presId="urn:microsoft.com/office/officeart/2018/2/layout/IconLabelList"/>
    <dgm:cxn modelId="{18DD6D5C-4E43-46C7-9CE7-D543D74E7E48}" type="presParOf" srcId="{2EC31C72-838F-4BD0-8E89-997091831729}" destId="{0D585467-BC85-46DD-A07D-0C60861110D9}" srcOrd="2" destOrd="0" presId="urn:microsoft.com/office/officeart/2018/2/layout/IconLabelList"/>
    <dgm:cxn modelId="{0111891D-D9E9-43F2-A9FA-F226DE01A5A9}" type="presParOf" srcId="{7C89E1C6-3D97-4D24-B01E-25BB3C518031}" destId="{5B0C42AF-F17C-4D07-B4D0-DD6C2499C21B}" srcOrd="5" destOrd="0" presId="urn:microsoft.com/office/officeart/2018/2/layout/IconLabelList"/>
    <dgm:cxn modelId="{EC12D163-48E2-424F-8782-9B91A00EE1D0}" type="presParOf" srcId="{7C89E1C6-3D97-4D24-B01E-25BB3C518031}" destId="{488E0F3D-5BA0-4819-A0C7-C2ACB1D8797C}" srcOrd="6" destOrd="0" presId="urn:microsoft.com/office/officeart/2018/2/layout/IconLabelList"/>
    <dgm:cxn modelId="{0A4AA3B5-1DC2-43D4-B629-F56CA64D4373}" type="presParOf" srcId="{488E0F3D-5BA0-4819-A0C7-C2ACB1D8797C}" destId="{2F250282-0B6E-4448-8C4E-BAE281E9A62E}" srcOrd="0" destOrd="0" presId="urn:microsoft.com/office/officeart/2018/2/layout/IconLabelList"/>
    <dgm:cxn modelId="{E7BB256F-5B7C-4770-A763-812AE400FC57}" type="presParOf" srcId="{488E0F3D-5BA0-4819-A0C7-C2ACB1D8797C}" destId="{9F760BBE-8F02-49A4-8DBB-D60DA3D9768F}" srcOrd="1" destOrd="0" presId="urn:microsoft.com/office/officeart/2018/2/layout/IconLabelList"/>
    <dgm:cxn modelId="{3A9CF977-5854-4078-80D8-C8B019AC3B02}" type="presParOf" srcId="{488E0F3D-5BA0-4819-A0C7-C2ACB1D8797C}" destId="{4AA443D5-8627-4D52-8FBD-C5207E8B4E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D4C53-6764-495F-92CF-074C27AC28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3C9249-957F-4601-99A7-EBD4D0FE0439}">
      <dgm:prSet custT="1"/>
      <dgm:spPr/>
      <dgm:t>
        <a:bodyPr/>
        <a:lstStyle/>
        <a:p>
          <a:r>
            <a:rPr lang="en-US" sz="2400" dirty="0">
              <a:latin typeface="Roboto" panose="02000000000000000000" pitchFamily="2" charset="0"/>
              <a:ea typeface="Roboto" panose="02000000000000000000" pitchFamily="2" charset="0"/>
              <a:cs typeface="Roboto" panose="02000000000000000000" pitchFamily="2" charset="0"/>
            </a:rPr>
            <a:t>Offerors may challenge the results of a procurement </a:t>
          </a:r>
        </a:p>
      </dgm:t>
    </dgm:pt>
    <dgm:pt modelId="{07ED0286-70C7-4147-AE4C-4A0DD11325FA}" type="parTrans" cxnId="{84974FA5-58A4-4616-83A2-A96F7AAC0A66}">
      <dgm:prSet/>
      <dgm:spPr/>
      <dgm:t>
        <a:bodyPr/>
        <a:lstStyle/>
        <a:p>
          <a:endParaRPr lang="en-US"/>
        </a:p>
      </dgm:t>
    </dgm:pt>
    <dgm:pt modelId="{17B575DC-BED7-4574-90FE-339EE4B85ECE}" type="sibTrans" cxnId="{84974FA5-58A4-4616-83A2-A96F7AAC0A66}">
      <dgm:prSet/>
      <dgm:spPr/>
      <dgm:t>
        <a:bodyPr/>
        <a:lstStyle/>
        <a:p>
          <a:endParaRPr lang="en-US"/>
        </a:p>
      </dgm:t>
    </dgm:pt>
    <dgm:pt modelId="{042F2810-9115-4F18-9978-AD802E84107D}">
      <dgm:prSet custT="1"/>
      <dgm:spPr/>
      <dgm:t>
        <a:bodyPr/>
        <a:lstStyle/>
        <a:p>
          <a:r>
            <a:rPr lang="en-US" sz="1600" dirty="0">
              <a:latin typeface="Roboto" panose="02000000000000000000" pitchFamily="2" charset="0"/>
              <a:ea typeface="Roboto" panose="02000000000000000000" pitchFamily="2" charset="0"/>
              <a:cs typeface="Roboto" panose="02000000000000000000" pitchFamily="2" charset="0"/>
            </a:rPr>
            <a:t>According to the rules established in the Bid Challenge System developed by MCA-Kosovo and approved by MCC: </a:t>
          </a:r>
          <a:r>
            <a:rPr lang="en-GB" sz="16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1"/>
            </a:rPr>
            <a:t>https://mcakosovo.org/storage/app/uploads/public/660/53d/35d/66053d35df65f803631911.pdf</a:t>
          </a:r>
          <a:r>
            <a:rPr lang="en-GB" sz="1600" dirty="0">
              <a:latin typeface="Roboto" panose="02000000000000000000" pitchFamily="2" charset="0"/>
              <a:ea typeface="Roboto" panose="02000000000000000000" pitchFamily="2" charset="0"/>
              <a:cs typeface="Roboto" panose="02000000000000000000" pitchFamily="2" charset="0"/>
            </a:rPr>
            <a:t> </a:t>
          </a:r>
          <a:endParaRPr lang="en-US" sz="1600" dirty="0">
            <a:highlight>
              <a:srgbClr val="FFFF00"/>
            </a:highlight>
            <a:latin typeface="Roboto" panose="02000000000000000000" pitchFamily="2" charset="0"/>
            <a:ea typeface="Roboto" panose="02000000000000000000" pitchFamily="2" charset="0"/>
            <a:cs typeface="Roboto" panose="02000000000000000000" pitchFamily="2" charset="0"/>
          </a:endParaRPr>
        </a:p>
      </dgm:t>
    </dgm:pt>
    <dgm:pt modelId="{29DAF308-06DA-4CAB-8604-DB521E05FE0C}" type="parTrans" cxnId="{AA2D14BF-2377-4DBC-8BAB-D75653DB2E04}">
      <dgm:prSet/>
      <dgm:spPr/>
      <dgm:t>
        <a:bodyPr/>
        <a:lstStyle/>
        <a:p>
          <a:endParaRPr lang="en-US"/>
        </a:p>
      </dgm:t>
    </dgm:pt>
    <dgm:pt modelId="{1E25E29B-3BE5-4EA2-AEB5-CCDB4CAD8F0B}" type="sibTrans" cxnId="{AA2D14BF-2377-4DBC-8BAB-D75653DB2E04}">
      <dgm:prSet/>
      <dgm:spPr/>
      <dgm:t>
        <a:bodyPr/>
        <a:lstStyle/>
        <a:p>
          <a:endParaRPr lang="en-US"/>
        </a:p>
      </dgm:t>
    </dgm:pt>
    <dgm:pt modelId="{F36A624C-9140-4B26-A33C-12F6AC86EAA3}">
      <dgm:prSet custT="1"/>
      <dgm:spPr/>
      <dgm:t>
        <a:bodyPr/>
        <a:lstStyle/>
        <a:p>
          <a:r>
            <a:rPr lang="en-US" sz="2000" dirty="0">
              <a:latin typeface="Roboto" panose="02000000000000000000" pitchFamily="2" charset="0"/>
              <a:ea typeface="Roboto" panose="02000000000000000000" pitchFamily="2" charset="0"/>
              <a:cs typeface="Roboto" panose="02000000000000000000" pitchFamily="2" charset="0"/>
            </a:rPr>
            <a:t>All Offerors should be informed of the decision and given 2 business days to submit a request for debriefing. </a:t>
          </a:r>
        </a:p>
      </dgm:t>
    </dgm:pt>
    <dgm:pt modelId="{E53708D9-8588-4FD4-BC8F-02F6062576DC}" type="parTrans" cxnId="{9C63473B-5403-4730-9F28-409CFA00FA28}">
      <dgm:prSet/>
      <dgm:spPr/>
      <dgm:t>
        <a:bodyPr/>
        <a:lstStyle/>
        <a:p>
          <a:endParaRPr lang="en-US"/>
        </a:p>
      </dgm:t>
    </dgm:pt>
    <dgm:pt modelId="{C29FBA60-3CD4-41EE-A5CA-E118FBCAB136}" type="sibTrans" cxnId="{9C63473B-5403-4730-9F28-409CFA00FA28}">
      <dgm:prSet/>
      <dgm:spPr/>
      <dgm:t>
        <a:bodyPr/>
        <a:lstStyle/>
        <a:p>
          <a:endParaRPr lang="en-US"/>
        </a:p>
      </dgm:t>
    </dgm:pt>
    <dgm:pt modelId="{1FE66116-D990-431F-BA22-6FF756AE01AE}" type="pres">
      <dgm:prSet presAssocID="{ABCD4C53-6764-495F-92CF-074C27AC28FA}" presName="root" presStyleCnt="0">
        <dgm:presLayoutVars>
          <dgm:dir/>
          <dgm:resizeHandles val="exact"/>
        </dgm:presLayoutVars>
      </dgm:prSet>
      <dgm:spPr/>
    </dgm:pt>
    <dgm:pt modelId="{8FEA0D37-15F0-4CEF-B8B2-CF0D90C3C7DA}" type="pres">
      <dgm:prSet presAssocID="{2E3C9249-957F-4601-99A7-EBD4D0FE0439}" presName="compNode" presStyleCnt="0"/>
      <dgm:spPr/>
    </dgm:pt>
    <dgm:pt modelId="{7CEF3930-EFD9-4598-B126-06192D9EFEAB}" type="pres">
      <dgm:prSet presAssocID="{2E3C9249-957F-4601-99A7-EBD4D0FE0439}" presName="bgRect" presStyleLbl="bgShp" presStyleIdx="0" presStyleCnt="3" custAng="0" custLinFactNeighborX="-1145" custLinFactNeighborY="-28817"/>
      <dgm:spPr/>
    </dgm:pt>
    <dgm:pt modelId="{685EB4A8-28BB-4AFD-A569-5F385B0CC9C4}" type="pres">
      <dgm:prSet presAssocID="{2E3C9249-957F-4601-99A7-EBD4D0FE0439}"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4E3E04FF-A4C5-4937-8EDC-8864370BE3B4}" type="pres">
      <dgm:prSet presAssocID="{2E3C9249-957F-4601-99A7-EBD4D0FE0439}" presName="spaceRect" presStyleCnt="0"/>
      <dgm:spPr/>
    </dgm:pt>
    <dgm:pt modelId="{33908610-AFCB-4000-909F-F5F2AFE73F24}" type="pres">
      <dgm:prSet presAssocID="{2E3C9249-957F-4601-99A7-EBD4D0FE0439}" presName="parTx" presStyleLbl="revTx" presStyleIdx="0" presStyleCnt="3">
        <dgm:presLayoutVars>
          <dgm:chMax val="0"/>
          <dgm:chPref val="0"/>
        </dgm:presLayoutVars>
      </dgm:prSet>
      <dgm:spPr/>
    </dgm:pt>
    <dgm:pt modelId="{7D6C11E7-B72F-4142-A7D9-048D2FE4088F}" type="pres">
      <dgm:prSet presAssocID="{17B575DC-BED7-4574-90FE-339EE4B85ECE}" presName="sibTrans" presStyleCnt="0"/>
      <dgm:spPr/>
    </dgm:pt>
    <dgm:pt modelId="{EB7C2E4D-2E80-48F6-B985-C2A3A2755353}" type="pres">
      <dgm:prSet presAssocID="{042F2810-9115-4F18-9978-AD802E84107D}" presName="compNode" presStyleCnt="0"/>
      <dgm:spPr/>
    </dgm:pt>
    <dgm:pt modelId="{3B8275EF-E8DE-4C1E-8C8A-D497DC43E758}" type="pres">
      <dgm:prSet presAssocID="{042F2810-9115-4F18-9978-AD802E84107D}" presName="bgRect" presStyleLbl="bgShp" presStyleIdx="1" presStyleCnt="3"/>
      <dgm:spPr/>
    </dgm:pt>
    <dgm:pt modelId="{CA2EF13C-4AEA-4065-8F70-88AC90872BD4}" type="pres">
      <dgm:prSet presAssocID="{042F2810-9115-4F18-9978-AD802E84107D}"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resentation with Checklist"/>
        </a:ext>
      </dgm:extLst>
    </dgm:pt>
    <dgm:pt modelId="{6C930FAD-B52D-40C4-8113-97AD5BF10AE2}" type="pres">
      <dgm:prSet presAssocID="{042F2810-9115-4F18-9978-AD802E84107D}" presName="spaceRect" presStyleCnt="0"/>
      <dgm:spPr/>
    </dgm:pt>
    <dgm:pt modelId="{49298F91-8CFC-4AA2-B617-16E67C5273FE}" type="pres">
      <dgm:prSet presAssocID="{042F2810-9115-4F18-9978-AD802E84107D}" presName="parTx" presStyleLbl="revTx" presStyleIdx="1" presStyleCnt="3" custScaleY="138065">
        <dgm:presLayoutVars>
          <dgm:chMax val="0"/>
          <dgm:chPref val="0"/>
        </dgm:presLayoutVars>
      </dgm:prSet>
      <dgm:spPr/>
    </dgm:pt>
    <dgm:pt modelId="{1074E5A0-B798-4435-B5A3-A57D57505097}" type="pres">
      <dgm:prSet presAssocID="{1E25E29B-3BE5-4EA2-AEB5-CCDB4CAD8F0B}" presName="sibTrans" presStyleCnt="0"/>
      <dgm:spPr/>
    </dgm:pt>
    <dgm:pt modelId="{201FA8EB-0378-424B-91D0-DCBC4EAA044B}" type="pres">
      <dgm:prSet presAssocID="{F36A624C-9140-4B26-A33C-12F6AC86EAA3}" presName="compNode" presStyleCnt="0"/>
      <dgm:spPr/>
    </dgm:pt>
    <dgm:pt modelId="{3529000F-5D4F-4046-B110-4183EBCE1C11}" type="pres">
      <dgm:prSet presAssocID="{F36A624C-9140-4B26-A33C-12F6AC86EAA3}" presName="bgRect" presStyleLbl="bgShp" presStyleIdx="2" presStyleCnt="3"/>
      <dgm:spPr>
        <a:solidFill>
          <a:schemeClr val="accent1">
            <a:lumMod val="75000"/>
          </a:schemeClr>
        </a:solidFill>
      </dgm:spPr>
    </dgm:pt>
    <dgm:pt modelId="{2707AEC5-F757-4025-80EB-9C609C549EA7}" type="pres">
      <dgm:prSet presAssocID="{F36A624C-9140-4B26-A33C-12F6AC86EAA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avel"/>
        </a:ext>
      </dgm:extLst>
    </dgm:pt>
    <dgm:pt modelId="{7D6DC6F9-90E3-4A12-A9A8-CCA4B5EFB9F9}" type="pres">
      <dgm:prSet presAssocID="{F36A624C-9140-4B26-A33C-12F6AC86EAA3}" presName="spaceRect" presStyleCnt="0"/>
      <dgm:spPr/>
    </dgm:pt>
    <dgm:pt modelId="{BAF3B5D2-DAFC-46E6-A5E4-318B2C8CB3C9}" type="pres">
      <dgm:prSet presAssocID="{F36A624C-9140-4B26-A33C-12F6AC86EAA3}" presName="parTx" presStyleLbl="revTx" presStyleIdx="2" presStyleCnt="3">
        <dgm:presLayoutVars>
          <dgm:chMax val="0"/>
          <dgm:chPref val="0"/>
        </dgm:presLayoutVars>
      </dgm:prSet>
      <dgm:spPr/>
    </dgm:pt>
  </dgm:ptLst>
  <dgm:cxnLst>
    <dgm:cxn modelId="{9C63473B-5403-4730-9F28-409CFA00FA28}" srcId="{ABCD4C53-6764-495F-92CF-074C27AC28FA}" destId="{F36A624C-9140-4B26-A33C-12F6AC86EAA3}" srcOrd="2" destOrd="0" parTransId="{E53708D9-8588-4FD4-BC8F-02F6062576DC}" sibTransId="{C29FBA60-3CD4-41EE-A5CA-E118FBCAB136}"/>
    <dgm:cxn modelId="{3B37E546-9ACE-4B16-9F5D-41AA4F5AF393}" type="presOf" srcId="{042F2810-9115-4F18-9978-AD802E84107D}" destId="{49298F91-8CFC-4AA2-B617-16E67C5273FE}" srcOrd="0" destOrd="0" presId="urn:microsoft.com/office/officeart/2018/2/layout/IconVerticalSolidList"/>
    <dgm:cxn modelId="{00BC5B47-DCD1-4153-812F-501A9192CEAD}" type="presOf" srcId="{F36A624C-9140-4B26-A33C-12F6AC86EAA3}" destId="{BAF3B5D2-DAFC-46E6-A5E4-318B2C8CB3C9}" srcOrd="0" destOrd="0" presId="urn:microsoft.com/office/officeart/2018/2/layout/IconVerticalSolidList"/>
    <dgm:cxn modelId="{E94CBC50-9DA0-45E7-9FEA-8146A872CF9D}" type="presOf" srcId="{ABCD4C53-6764-495F-92CF-074C27AC28FA}" destId="{1FE66116-D990-431F-BA22-6FF756AE01AE}" srcOrd="0" destOrd="0" presId="urn:microsoft.com/office/officeart/2018/2/layout/IconVerticalSolidList"/>
    <dgm:cxn modelId="{84974FA5-58A4-4616-83A2-A96F7AAC0A66}" srcId="{ABCD4C53-6764-495F-92CF-074C27AC28FA}" destId="{2E3C9249-957F-4601-99A7-EBD4D0FE0439}" srcOrd="0" destOrd="0" parTransId="{07ED0286-70C7-4147-AE4C-4A0DD11325FA}" sibTransId="{17B575DC-BED7-4574-90FE-339EE4B85ECE}"/>
    <dgm:cxn modelId="{AA2D14BF-2377-4DBC-8BAB-D75653DB2E04}" srcId="{ABCD4C53-6764-495F-92CF-074C27AC28FA}" destId="{042F2810-9115-4F18-9978-AD802E84107D}" srcOrd="1" destOrd="0" parTransId="{29DAF308-06DA-4CAB-8604-DB521E05FE0C}" sibTransId="{1E25E29B-3BE5-4EA2-AEB5-CCDB4CAD8F0B}"/>
    <dgm:cxn modelId="{9123AFD7-1CDF-42AC-A186-98123FD12066}" type="presOf" srcId="{2E3C9249-957F-4601-99A7-EBD4D0FE0439}" destId="{33908610-AFCB-4000-909F-F5F2AFE73F24}" srcOrd="0" destOrd="0" presId="urn:microsoft.com/office/officeart/2018/2/layout/IconVerticalSolidList"/>
    <dgm:cxn modelId="{1B38066A-A59F-4841-8823-CBF1C2B7FE17}" type="presParOf" srcId="{1FE66116-D990-431F-BA22-6FF756AE01AE}" destId="{8FEA0D37-15F0-4CEF-B8B2-CF0D90C3C7DA}" srcOrd="0" destOrd="0" presId="urn:microsoft.com/office/officeart/2018/2/layout/IconVerticalSolidList"/>
    <dgm:cxn modelId="{7FEA9354-BACA-4162-ABF6-901383F82C4E}" type="presParOf" srcId="{8FEA0D37-15F0-4CEF-B8B2-CF0D90C3C7DA}" destId="{7CEF3930-EFD9-4598-B126-06192D9EFEAB}" srcOrd="0" destOrd="0" presId="urn:microsoft.com/office/officeart/2018/2/layout/IconVerticalSolidList"/>
    <dgm:cxn modelId="{D5F6D7D8-8279-4384-BB3E-E42215D877EB}" type="presParOf" srcId="{8FEA0D37-15F0-4CEF-B8B2-CF0D90C3C7DA}" destId="{685EB4A8-28BB-4AFD-A569-5F385B0CC9C4}" srcOrd="1" destOrd="0" presId="urn:microsoft.com/office/officeart/2018/2/layout/IconVerticalSolidList"/>
    <dgm:cxn modelId="{22D728DF-A77B-41D2-833F-934E8F5ECAEE}" type="presParOf" srcId="{8FEA0D37-15F0-4CEF-B8B2-CF0D90C3C7DA}" destId="{4E3E04FF-A4C5-4937-8EDC-8864370BE3B4}" srcOrd="2" destOrd="0" presId="urn:microsoft.com/office/officeart/2018/2/layout/IconVerticalSolidList"/>
    <dgm:cxn modelId="{6CD0C651-30A8-4474-82F4-B056C5A4D8E6}" type="presParOf" srcId="{8FEA0D37-15F0-4CEF-B8B2-CF0D90C3C7DA}" destId="{33908610-AFCB-4000-909F-F5F2AFE73F24}" srcOrd="3" destOrd="0" presId="urn:microsoft.com/office/officeart/2018/2/layout/IconVerticalSolidList"/>
    <dgm:cxn modelId="{34CBF17B-29FB-4319-8156-6D56D37FD43C}" type="presParOf" srcId="{1FE66116-D990-431F-BA22-6FF756AE01AE}" destId="{7D6C11E7-B72F-4142-A7D9-048D2FE4088F}" srcOrd="1" destOrd="0" presId="urn:microsoft.com/office/officeart/2018/2/layout/IconVerticalSolidList"/>
    <dgm:cxn modelId="{C60C17BC-F516-4B82-9BB8-E1BF110B8DCB}" type="presParOf" srcId="{1FE66116-D990-431F-BA22-6FF756AE01AE}" destId="{EB7C2E4D-2E80-48F6-B985-C2A3A2755353}" srcOrd="2" destOrd="0" presId="urn:microsoft.com/office/officeart/2018/2/layout/IconVerticalSolidList"/>
    <dgm:cxn modelId="{E518F3A7-78F7-46E8-BD71-233B40693CD5}" type="presParOf" srcId="{EB7C2E4D-2E80-48F6-B985-C2A3A2755353}" destId="{3B8275EF-E8DE-4C1E-8C8A-D497DC43E758}" srcOrd="0" destOrd="0" presId="urn:microsoft.com/office/officeart/2018/2/layout/IconVerticalSolidList"/>
    <dgm:cxn modelId="{CDF894C2-A8DC-486F-B892-5F2100C6BBBF}" type="presParOf" srcId="{EB7C2E4D-2E80-48F6-B985-C2A3A2755353}" destId="{CA2EF13C-4AEA-4065-8F70-88AC90872BD4}" srcOrd="1" destOrd="0" presId="urn:microsoft.com/office/officeart/2018/2/layout/IconVerticalSolidList"/>
    <dgm:cxn modelId="{23C053B0-7836-49E7-901F-6CA9AA68C4B7}" type="presParOf" srcId="{EB7C2E4D-2E80-48F6-B985-C2A3A2755353}" destId="{6C930FAD-B52D-40C4-8113-97AD5BF10AE2}" srcOrd="2" destOrd="0" presId="urn:microsoft.com/office/officeart/2018/2/layout/IconVerticalSolidList"/>
    <dgm:cxn modelId="{6404AF23-FB9A-4E6B-B2A2-BAE687BB91E1}" type="presParOf" srcId="{EB7C2E4D-2E80-48F6-B985-C2A3A2755353}" destId="{49298F91-8CFC-4AA2-B617-16E67C5273FE}" srcOrd="3" destOrd="0" presId="urn:microsoft.com/office/officeart/2018/2/layout/IconVerticalSolidList"/>
    <dgm:cxn modelId="{47C21681-A1ED-463F-B331-B9D107FA9438}" type="presParOf" srcId="{1FE66116-D990-431F-BA22-6FF756AE01AE}" destId="{1074E5A0-B798-4435-B5A3-A57D57505097}" srcOrd="3" destOrd="0" presId="urn:microsoft.com/office/officeart/2018/2/layout/IconVerticalSolidList"/>
    <dgm:cxn modelId="{46150FA2-4307-4D26-8F0B-5DEF8A0D0F8C}" type="presParOf" srcId="{1FE66116-D990-431F-BA22-6FF756AE01AE}" destId="{201FA8EB-0378-424B-91D0-DCBC4EAA044B}" srcOrd="4" destOrd="0" presId="urn:microsoft.com/office/officeart/2018/2/layout/IconVerticalSolidList"/>
    <dgm:cxn modelId="{83E6339E-F2EB-4202-8263-3EB304367085}" type="presParOf" srcId="{201FA8EB-0378-424B-91D0-DCBC4EAA044B}" destId="{3529000F-5D4F-4046-B110-4183EBCE1C11}" srcOrd="0" destOrd="0" presId="urn:microsoft.com/office/officeart/2018/2/layout/IconVerticalSolidList"/>
    <dgm:cxn modelId="{D14B8B45-1EF7-4F68-953D-5CDD4539BC11}" type="presParOf" srcId="{201FA8EB-0378-424B-91D0-DCBC4EAA044B}" destId="{2707AEC5-F757-4025-80EB-9C609C549EA7}" srcOrd="1" destOrd="0" presId="urn:microsoft.com/office/officeart/2018/2/layout/IconVerticalSolidList"/>
    <dgm:cxn modelId="{83C046D5-03B1-4E63-9074-113E85CE8781}" type="presParOf" srcId="{201FA8EB-0378-424B-91D0-DCBC4EAA044B}" destId="{7D6DC6F9-90E3-4A12-A9A8-CCA4B5EFB9F9}" srcOrd="2" destOrd="0" presId="urn:microsoft.com/office/officeart/2018/2/layout/IconVerticalSolidList"/>
    <dgm:cxn modelId="{03BBE885-EB9D-4F20-894F-D47FA2648474}" type="presParOf" srcId="{201FA8EB-0378-424B-91D0-DCBC4EAA044B}" destId="{BAF3B5D2-DAFC-46E6-A5E4-318B2C8CB3C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78989-CA8C-4013-8CFA-88A000973CA7}">
      <dsp:nvSpPr>
        <dsp:cNvPr id="0" name=""/>
        <dsp:cNvSpPr/>
      </dsp:nvSpPr>
      <dsp:spPr>
        <a:xfrm>
          <a:off x="1203995" y="250423"/>
          <a:ext cx="768076" cy="7680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D6318-C056-470B-8C75-B813786B7B11}">
      <dsp:nvSpPr>
        <dsp:cNvPr id="0" name=""/>
        <dsp:cNvSpPr/>
      </dsp:nvSpPr>
      <dsp:spPr>
        <a:xfrm>
          <a:off x="734615" y="1279580"/>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Business Registration certificate</a:t>
          </a:r>
        </a:p>
      </dsp:txBody>
      <dsp:txXfrm>
        <a:off x="734615" y="1279580"/>
        <a:ext cx="1706835" cy="682734"/>
      </dsp:txXfrm>
    </dsp:sp>
    <dsp:sp modelId="{094B4270-BFAD-4772-8065-C29150D1F347}">
      <dsp:nvSpPr>
        <dsp:cNvPr id="0" name=""/>
        <dsp:cNvSpPr/>
      </dsp:nvSpPr>
      <dsp:spPr>
        <a:xfrm>
          <a:off x="3209528" y="250423"/>
          <a:ext cx="768076" cy="7680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EFF66-B665-4077-9B66-5080EA8B2FEC}">
      <dsp:nvSpPr>
        <dsp:cNvPr id="0" name=""/>
        <dsp:cNvSpPr/>
      </dsp:nvSpPr>
      <dsp:spPr>
        <a:xfrm>
          <a:off x="2740148" y="1279580"/>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Roboto" panose="02000000000000000000" pitchFamily="2" charset="0"/>
              <a:ea typeface="Roboto" panose="02000000000000000000" pitchFamily="2" charset="0"/>
              <a:cs typeface="Roboto" panose="02000000000000000000" pitchFamily="2" charset="0"/>
            </a:rPr>
            <a:t>References</a:t>
          </a:r>
        </a:p>
      </dsp:txBody>
      <dsp:txXfrm>
        <a:off x="2740148" y="1279580"/>
        <a:ext cx="1706835" cy="682734"/>
      </dsp:txXfrm>
    </dsp:sp>
    <dsp:sp modelId="{31E0E53F-3648-47D0-BE27-B1685A891C71}">
      <dsp:nvSpPr>
        <dsp:cNvPr id="0" name=""/>
        <dsp:cNvSpPr/>
      </dsp:nvSpPr>
      <dsp:spPr>
        <a:xfrm>
          <a:off x="1203995" y="2389023"/>
          <a:ext cx="768076" cy="7680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85467-BC85-46DD-A07D-0C60861110D9}">
      <dsp:nvSpPr>
        <dsp:cNvPr id="0" name=""/>
        <dsp:cNvSpPr/>
      </dsp:nvSpPr>
      <dsp:spPr>
        <a:xfrm>
          <a:off x="734615" y="3418179"/>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latin typeface="Roboto" panose="02000000000000000000" pitchFamily="2" charset="0"/>
              <a:ea typeface="Roboto" panose="02000000000000000000" pitchFamily="2" charset="0"/>
              <a:cs typeface="Roboto" panose="02000000000000000000" pitchFamily="2" charset="0"/>
            </a:rPr>
            <a:t>Submitted quotation must be typed correct</a:t>
          </a:r>
          <a:endParaRPr lang="en-US" sz="1300" kern="1200" dirty="0">
            <a:latin typeface="Roboto" panose="02000000000000000000" pitchFamily="2" charset="0"/>
            <a:ea typeface="Roboto" panose="02000000000000000000" pitchFamily="2" charset="0"/>
            <a:cs typeface="Roboto" panose="02000000000000000000" pitchFamily="2" charset="0"/>
          </a:endParaRPr>
        </a:p>
      </dsp:txBody>
      <dsp:txXfrm>
        <a:off x="734615" y="3418179"/>
        <a:ext cx="1706835" cy="682734"/>
      </dsp:txXfrm>
    </dsp:sp>
    <dsp:sp modelId="{2F250282-0B6E-4448-8C4E-BAE281E9A62E}">
      <dsp:nvSpPr>
        <dsp:cNvPr id="0" name=""/>
        <dsp:cNvSpPr/>
      </dsp:nvSpPr>
      <dsp:spPr>
        <a:xfrm>
          <a:off x="3209528" y="2389023"/>
          <a:ext cx="768076" cy="7680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443D5-8627-4D52-8FBD-C5207E8B4E48}">
      <dsp:nvSpPr>
        <dsp:cNvPr id="0" name=""/>
        <dsp:cNvSpPr/>
      </dsp:nvSpPr>
      <dsp:spPr>
        <a:xfrm>
          <a:off x="2740148" y="3418179"/>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latin typeface="Roboto" panose="02000000000000000000" pitchFamily="2" charset="0"/>
              <a:ea typeface="Roboto" panose="02000000000000000000" pitchFamily="2" charset="0"/>
              <a:cs typeface="Roboto" panose="02000000000000000000" pitchFamily="2" charset="0"/>
            </a:rPr>
            <a:t>Signed and stamp by the authorized representative.</a:t>
          </a:r>
        </a:p>
      </dsp:txBody>
      <dsp:txXfrm>
        <a:off x="2740148" y="3418179"/>
        <a:ext cx="1706835" cy="68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F3930-EFD9-4598-B126-06192D9EFEAB}">
      <dsp:nvSpPr>
        <dsp:cNvPr id="0" name=""/>
        <dsp:cNvSpPr/>
      </dsp:nvSpPr>
      <dsp:spPr>
        <a:xfrm>
          <a:off x="0" y="0"/>
          <a:ext cx="6245265" cy="14559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EB4A8-28BB-4AFD-A569-5F385B0CC9C4}">
      <dsp:nvSpPr>
        <dsp:cNvPr id="0" name=""/>
        <dsp:cNvSpPr/>
      </dsp:nvSpPr>
      <dsp:spPr>
        <a:xfrm>
          <a:off x="440411" y="332562"/>
          <a:ext cx="800747" cy="800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908610-AFCB-4000-909F-F5F2AFE73F24}">
      <dsp:nvSpPr>
        <dsp:cNvPr id="0" name=""/>
        <dsp:cNvSpPr/>
      </dsp:nvSpPr>
      <dsp:spPr>
        <a:xfrm>
          <a:off x="1681569" y="4983"/>
          <a:ext cx="4412519" cy="1420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72" tIns="150372" rIns="150372" bIns="150372"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Offerors may challenge the results of a procurement </a:t>
          </a:r>
        </a:p>
      </dsp:txBody>
      <dsp:txXfrm>
        <a:off x="1681569" y="4983"/>
        <a:ext cx="4412519" cy="1420836"/>
      </dsp:txXfrm>
    </dsp:sp>
    <dsp:sp modelId="{3B8275EF-E8DE-4C1E-8C8A-D497DC43E758}">
      <dsp:nvSpPr>
        <dsp:cNvPr id="0" name=""/>
        <dsp:cNvSpPr/>
      </dsp:nvSpPr>
      <dsp:spPr>
        <a:xfrm>
          <a:off x="0" y="2084255"/>
          <a:ext cx="6245265" cy="14559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EF13C-4AEA-4065-8F70-88AC90872BD4}">
      <dsp:nvSpPr>
        <dsp:cNvPr id="0" name=""/>
        <dsp:cNvSpPr/>
      </dsp:nvSpPr>
      <dsp:spPr>
        <a:xfrm>
          <a:off x="440411" y="2411833"/>
          <a:ext cx="800747" cy="8007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298F91-8CFC-4AA2-B617-16E67C5273FE}">
      <dsp:nvSpPr>
        <dsp:cNvPr id="0" name=""/>
        <dsp:cNvSpPr/>
      </dsp:nvSpPr>
      <dsp:spPr>
        <a:xfrm>
          <a:off x="1681569" y="1813834"/>
          <a:ext cx="4412519" cy="196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72" tIns="150372" rIns="150372" bIns="15037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Roboto" panose="02000000000000000000" pitchFamily="2" charset="0"/>
              <a:ea typeface="Roboto" panose="02000000000000000000" pitchFamily="2" charset="0"/>
              <a:cs typeface="Roboto" panose="02000000000000000000" pitchFamily="2" charset="0"/>
            </a:rPr>
            <a:t>According to the rules established in the Bid Challenge System developed by MCA-Kosovo and approved by MCC: </a:t>
          </a:r>
          <a:r>
            <a:rPr lang="en-GB" sz="1600" kern="1200" dirty="0">
              <a:latin typeface="Roboto" panose="02000000000000000000" pitchFamily="2" charset="0"/>
              <a:ea typeface="Roboto" panose="02000000000000000000" pitchFamily="2" charset="0"/>
              <a:cs typeface="Roboto" panose="02000000000000000000" pitchFamily="2" charset="0"/>
              <a:hlinkClick xmlns:r="http://schemas.openxmlformats.org/officeDocument/2006/relationships" r:id="rId5"/>
            </a:rPr>
            <a:t>https://mcakosovo.org/storage/app/uploads/public/660/53d/35d/66053d35df65f803631911.pdf</a:t>
          </a:r>
          <a:r>
            <a:rPr lang="en-GB" sz="1600" kern="1200" dirty="0">
              <a:latin typeface="Roboto" panose="02000000000000000000" pitchFamily="2" charset="0"/>
              <a:ea typeface="Roboto" panose="02000000000000000000" pitchFamily="2" charset="0"/>
              <a:cs typeface="Roboto" panose="02000000000000000000" pitchFamily="2" charset="0"/>
            </a:rPr>
            <a:t> </a:t>
          </a:r>
          <a:endParaRPr lang="en-US" sz="1600" kern="1200" dirty="0">
            <a:highlight>
              <a:srgbClr val="FFFF00"/>
            </a:highlight>
            <a:latin typeface="Roboto" panose="02000000000000000000" pitchFamily="2" charset="0"/>
            <a:ea typeface="Roboto" panose="02000000000000000000" pitchFamily="2" charset="0"/>
            <a:cs typeface="Roboto" panose="02000000000000000000" pitchFamily="2" charset="0"/>
          </a:endParaRPr>
        </a:p>
      </dsp:txBody>
      <dsp:txXfrm>
        <a:off x="1681569" y="1813834"/>
        <a:ext cx="4412519" cy="1961678"/>
      </dsp:txXfrm>
    </dsp:sp>
    <dsp:sp modelId="{3529000F-5D4F-4046-B110-4183EBCE1C11}">
      <dsp:nvSpPr>
        <dsp:cNvPr id="0" name=""/>
        <dsp:cNvSpPr/>
      </dsp:nvSpPr>
      <dsp:spPr>
        <a:xfrm>
          <a:off x="0" y="4128459"/>
          <a:ext cx="6245265" cy="1455904"/>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2707AEC5-F757-4025-80EB-9C609C549EA7}">
      <dsp:nvSpPr>
        <dsp:cNvPr id="0" name=""/>
        <dsp:cNvSpPr/>
      </dsp:nvSpPr>
      <dsp:spPr>
        <a:xfrm>
          <a:off x="440411" y="4456037"/>
          <a:ext cx="800747" cy="80074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3B5D2-DAFC-46E6-A5E4-318B2C8CB3C9}">
      <dsp:nvSpPr>
        <dsp:cNvPr id="0" name=""/>
        <dsp:cNvSpPr/>
      </dsp:nvSpPr>
      <dsp:spPr>
        <a:xfrm>
          <a:off x="1681569" y="4128459"/>
          <a:ext cx="4412519" cy="1420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72" tIns="150372" rIns="150372" bIns="150372" numCol="1" spcCol="1270" anchor="ctr" anchorCtr="0">
          <a:noAutofit/>
        </a:bodyPr>
        <a:lstStyle/>
        <a:p>
          <a:pPr marL="0" lvl="0" indent="0" algn="l" defTabSz="8890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cs typeface="Roboto" panose="02000000000000000000" pitchFamily="2" charset="0"/>
            </a:rPr>
            <a:t>All Offerors should be informed of the decision and given 2 business days to submit a request for debriefing. </a:t>
          </a:r>
        </a:p>
      </dsp:txBody>
      <dsp:txXfrm>
        <a:off x="1681569" y="4128459"/>
        <a:ext cx="4412519" cy="14208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5549BD5A-78A3-4CD5-96AC-60D396E0BA76}" type="datetimeFigureOut">
              <a:rPr lang="en-US" smtClean="0"/>
              <a:t>6/24/2024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EEF8524-8973-442E-BF85-91E9381959E7}" type="slidenum">
              <a:rPr lang="en-US" smtClean="0"/>
              <a:t>‹#›</a:t>
            </a:fld>
            <a:endParaRPr lang="en-US"/>
          </a:p>
        </p:txBody>
      </p:sp>
    </p:spTree>
    <p:extLst>
      <p:ext uri="{BB962C8B-B14F-4D97-AF65-F5344CB8AC3E}">
        <p14:creationId xmlns:p14="http://schemas.microsoft.com/office/powerpoint/2010/main" val="127046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a:t>
            </a:fld>
            <a:endParaRPr lang="en-US"/>
          </a:p>
        </p:txBody>
      </p:sp>
    </p:spTree>
    <p:extLst>
      <p:ext uri="{BB962C8B-B14F-4D97-AF65-F5344CB8AC3E}">
        <p14:creationId xmlns:p14="http://schemas.microsoft.com/office/powerpoint/2010/main" val="103634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11</a:t>
            </a:fld>
            <a:endParaRPr lang="en-US"/>
          </a:p>
        </p:txBody>
      </p:sp>
    </p:spTree>
    <p:extLst>
      <p:ext uri="{BB962C8B-B14F-4D97-AF65-F5344CB8AC3E}">
        <p14:creationId xmlns:p14="http://schemas.microsoft.com/office/powerpoint/2010/main" val="241151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12</a:t>
            </a:fld>
            <a:endParaRPr lang="en-US"/>
          </a:p>
        </p:txBody>
      </p:sp>
    </p:spTree>
    <p:extLst>
      <p:ext uri="{BB962C8B-B14F-4D97-AF65-F5344CB8AC3E}">
        <p14:creationId xmlns:p14="http://schemas.microsoft.com/office/powerpoint/2010/main" val="118137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13</a:t>
            </a:fld>
            <a:endParaRPr lang="en-US"/>
          </a:p>
        </p:txBody>
      </p:sp>
    </p:spTree>
    <p:extLst>
      <p:ext uri="{BB962C8B-B14F-4D97-AF65-F5344CB8AC3E}">
        <p14:creationId xmlns:p14="http://schemas.microsoft.com/office/powerpoint/2010/main" val="105632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14</a:t>
            </a:fld>
            <a:endParaRPr lang="en-US"/>
          </a:p>
        </p:txBody>
      </p:sp>
    </p:spTree>
    <p:extLst>
      <p:ext uri="{BB962C8B-B14F-4D97-AF65-F5344CB8AC3E}">
        <p14:creationId xmlns:p14="http://schemas.microsoft.com/office/powerpoint/2010/main" val="1369018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15</a:t>
            </a:fld>
            <a:endParaRPr lang="en-US"/>
          </a:p>
        </p:txBody>
      </p:sp>
    </p:spTree>
    <p:extLst>
      <p:ext uri="{BB962C8B-B14F-4D97-AF65-F5344CB8AC3E}">
        <p14:creationId xmlns:p14="http://schemas.microsoft.com/office/powerpoint/2010/main" val="316198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20</a:t>
            </a:fld>
            <a:endParaRPr lang="en-US"/>
          </a:p>
        </p:txBody>
      </p:sp>
    </p:spTree>
    <p:extLst>
      <p:ext uri="{BB962C8B-B14F-4D97-AF65-F5344CB8AC3E}">
        <p14:creationId xmlns:p14="http://schemas.microsoft.com/office/powerpoint/2010/main" val="61821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21</a:t>
            </a:fld>
            <a:endParaRPr lang="en-US"/>
          </a:p>
        </p:txBody>
      </p:sp>
    </p:spTree>
    <p:extLst>
      <p:ext uri="{BB962C8B-B14F-4D97-AF65-F5344CB8AC3E}">
        <p14:creationId xmlns:p14="http://schemas.microsoft.com/office/powerpoint/2010/main" val="16383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22</a:t>
            </a:fld>
            <a:endParaRPr lang="en-US"/>
          </a:p>
        </p:txBody>
      </p:sp>
    </p:spTree>
    <p:extLst>
      <p:ext uri="{BB962C8B-B14F-4D97-AF65-F5344CB8AC3E}">
        <p14:creationId xmlns:p14="http://schemas.microsoft.com/office/powerpoint/2010/main" val="183538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23</a:t>
            </a:fld>
            <a:endParaRPr lang="en-US"/>
          </a:p>
        </p:txBody>
      </p:sp>
    </p:spTree>
    <p:extLst>
      <p:ext uri="{BB962C8B-B14F-4D97-AF65-F5344CB8AC3E}">
        <p14:creationId xmlns:p14="http://schemas.microsoft.com/office/powerpoint/2010/main" val="396938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24</a:t>
            </a:fld>
            <a:endParaRPr lang="en-US"/>
          </a:p>
        </p:txBody>
      </p:sp>
    </p:spTree>
    <p:extLst>
      <p:ext uri="{BB962C8B-B14F-4D97-AF65-F5344CB8AC3E}">
        <p14:creationId xmlns:p14="http://schemas.microsoft.com/office/powerpoint/2010/main" val="428377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a:t>
            </a:fld>
            <a:endParaRPr lang="en-US"/>
          </a:p>
        </p:txBody>
      </p:sp>
    </p:spTree>
    <p:extLst>
      <p:ext uri="{BB962C8B-B14F-4D97-AF65-F5344CB8AC3E}">
        <p14:creationId xmlns:p14="http://schemas.microsoft.com/office/powerpoint/2010/main" val="286197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26</a:t>
            </a:fld>
            <a:endParaRPr lang="en-US"/>
          </a:p>
        </p:txBody>
      </p:sp>
    </p:spTree>
    <p:extLst>
      <p:ext uri="{BB962C8B-B14F-4D97-AF65-F5344CB8AC3E}">
        <p14:creationId xmlns:p14="http://schemas.microsoft.com/office/powerpoint/2010/main" val="113601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27</a:t>
            </a:fld>
            <a:endParaRPr lang="en-US"/>
          </a:p>
        </p:txBody>
      </p:sp>
    </p:spTree>
    <p:extLst>
      <p:ext uri="{BB962C8B-B14F-4D97-AF65-F5344CB8AC3E}">
        <p14:creationId xmlns:p14="http://schemas.microsoft.com/office/powerpoint/2010/main" val="118730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28</a:t>
            </a:fld>
            <a:endParaRPr lang="en-US"/>
          </a:p>
        </p:txBody>
      </p:sp>
    </p:spTree>
    <p:extLst>
      <p:ext uri="{BB962C8B-B14F-4D97-AF65-F5344CB8AC3E}">
        <p14:creationId xmlns:p14="http://schemas.microsoft.com/office/powerpoint/2010/main" val="417823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29</a:t>
            </a:fld>
            <a:endParaRPr lang="en-US"/>
          </a:p>
        </p:txBody>
      </p:sp>
    </p:spTree>
    <p:extLst>
      <p:ext uri="{BB962C8B-B14F-4D97-AF65-F5344CB8AC3E}">
        <p14:creationId xmlns:p14="http://schemas.microsoft.com/office/powerpoint/2010/main" val="392118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4</a:t>
            </a:fld>
            <a:endParaRPr lang="en-US"/>
          </a:p>
        </p:txBody>
      </p:sp>
    </p:spTree>
    <p:extLst>
      <p:ext uri="{BB962C8B-B14F-4D97-AF65-F5344CB8AC3E}">
        <p14:creationId xmlns:p14="http://schemas.microsoft.com/office/powerpoint/2010/main" val="107731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5</a:t>
            </a:fld>
            <a:endParaRPr lang="en-US"/>
          </a:p>
        </p:txBody>
      </p:sp>
    </p:spTree>
    <p:extLst>
      <p:ext uri="{BB962C8B-B14F-4D97-AF65-F5344CB8AC3E}">
        <p14:creationId xmlns:p14="http://schemas.microsoft.com/office/powerpoint/2010/main" val="422593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6</a:t>
            </a:fld>
            <a:endParaRPr lang="en-US"/>
          </a:p>
        </p:txBody>
      </p:sp>
    </p:spTree>
    <p:extLst>
      <p:ext uri="{BB962C8B-B14F-4D97-AF65-F5344CB8AC3E}">
        <p14:creationId xmlns:p14="http://schemas.microsoft.com/office/powerpoint/2010/main" val="163346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7</a:t>
            </a:fld>
            <a:endParaRPr lang="en-US"/>
          </a:p>
        </p:txBody>
      </p:sp>
    </p:spTree>
    <p:extLst>
      <p:ext uri="{BB962C8B-B14F-4D97-AF65-F5344CB8AC3E}">
        <p14:creationId xmlns:p14="http://schemas.microsoft.com/office/powerpoint/2010/main" val="416337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8</a:t>
            </a:fld>
            <a:endParaRPr lang="en-US"/>
          </a:p>
        </p:txBody>
      </p:sp>
    </p:spTree>
    <p:extLst>
      <p:ext uri="{BB962C8B-B14F-4D97-AF65-F5344CB8AC3E}">
        <p14:creationId xmlns:p14="http://schemas.microsoft.com/office/powerpoint/2010/main" val="227515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9</a:t>
            </a:fld>
            <a:endParaRPr lang="en-US"/>
          </a:p>
        </p:txBody>
      </p:sp>
    </p:spTree>
    <p:extLst>
      <p:ext uri="{BB962C8B-B14F-4D97-AF65-F5344CB8AC3E}">
        <p14:creationId xmlns:p14="http://schemas.microsoft.com/office/powerpoint/2010/main" val="39880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EF8524-8973-442E-BF85-91E9381959E7}" type="slidenum">
              <a:rPr lang="en-US" smtClean="0"/>
              <a:t>10</a:t>
            </a:fld>
            <a:endParaRPr lang="en-US"/>
          </a:p>
        </p:txBody>
      </p:sp>
    </p:spTree>
    <p:extLst>
      <p:ext uri="{BB962C8B-B14F-4D97-AF65-F5344CB8AC3E}">
        <p14:creationId xmlns:p14="http://schemas.microsoft.com/office/powerpoint/2010/main" val="141471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99C9-BA90-7988-41FF-5E10CB667F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E2B2A-9242-3F34-8CE6-1A0CD3EF7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82627-5FBE-D988-762E-C1FCE8F8A876}"/>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5" name="Footer Placeholder 4">
            <a:extLst>
              <a:ext uri="{FF2B5EF4-FFF2-40B4-BE49-F238E27FC236}">
                <a16:creationId xmlns:a16="http://schemas.microsoft.com/office/drawing/2014/main" id="{2E85DB30-B9B7-5C16-1B57-DD09E2FCE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1C7DC-528F-8062-2908-2AA06A91B389}"/>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163640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7208-FFCA-8B25-7F82-78C1C020B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879F0-CB3B-EE43-1DFB-5CD148C4C4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5829B-2250-22BE-41AA-BE5D1153C3E8}"/>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5" name="Footer Placeholder 4">
            <a:extLst>
              <a:ext uri="{FF2B5EF4-FFF2-40B4-BE49-F238E27FC236}">
                <a16:creationId xmlns:a16="http://schemas.microsoft.com/office/drawing/2014/main" id="{48FA5F0E-7FD5-F605-AFCB-ADA7426BF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6DB3D-723F-D5BE-8DF9-1359DD126279}"/>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93858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4A28B-E633-1BFF-EF96-8A7A89903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DC3A2-DA22-7865-32CC-71392942AA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6EF75-8C76-D0AA-B810-4238247B6CD2}"/>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5" name="Footer Placeholder 4">
            <a:extLst>
              <a:ext uri="{FF2B5EF4-FFF2-40B4-BE49-F238E27FC236}">
                <a16:creationId xmlns:a16="http://schemas.microsoft.com/office/drawing/2014/main" id="{E3AFDB94-2FEE-96FC-AD3F-AC648570F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0A201-1D78-BE9A-2367-34AEB8F7B083}"/>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283792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7ABC-F47C-0C61-9CB6-263A8D1F6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A80E1-7023-3AE2-A374-D66F2A13B4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6D7AA-FF63-052A-8B81-D0419406F127}"/>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5" name="Footer Placeholder 4">
            <a:extLst>
              <a:ext uri="{FF2B5EF4-FFF2-40B4-BE49-F238E27FC236}">
                <a16:creationId xmlns:a16="http://schemas.microsoft.com/office/drawing/2014/main" id="{AA9FB6EA-EFE3-BBAB-E224-2C88BD298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1F666-1BE6-5931-2E53-4C03157E3353}"/>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280140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ED9FA-1CC8-C692-67D3-749438D5F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95827-E911-0F5E-172A-C9EC166F9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11C50-FFFE-5DFB-D7BC-31D79D26F111}"/>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5" name="Footer Placeholder 4">
            <a:extLst>
              <a:ext uri="{FF2B5EF4-FFF2-40B4-BE49-F238E27FC236}">
                <a16:creationId xmlns:a16="http://schemas.microsoft.com/office/drawing/2014/main" id="{CE97BC52-0A68-069C-63F7-E1376216B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FF982-080A-8D6E-AD4E-E15D841876DF}"/>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103688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F202-D2AC-0DDE-0BBA-2D0EFAABD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3426-A251-216E-0F9C-20CD305AB6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ADC1C0-D7F9-ECF6-275B-BD0606017C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6B424-D135-C13C-860A-13FAA184FCB0}"/>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6" name="Footer Placeholder 5">
            <a:extLst>
              <a:ext uri="{FF2B5EF4-FFF2-40B4-BE49-F238E27FC236}">
                <a16:creationId xmlns:a16="http://schemas.microsoft.com/office/drawing/2014/main" id="{605F5680-8175-8993-D140-4D97B75C17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54AA4-59FF-1CFB-8854-E2F6F655982B}"/>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374016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7B38-F04C-9760-E025-0D9B475A84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D46312-177E-0250-CBE2-D6850079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9A7943-ADA8-60CF-8A57-A4979F095E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A3628-FE09-3B3D-D687-A92344EE7A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00202-D06F-AD8A-63E0-AF954BEDD4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1E0A4-45F9-DA1A-446D-7440B91DD752}"/>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8" name="Footer Placeholder 7">
            <a:extLst>
              <a:ext uri="{FF2B5EF4-FFF2-40B4-BE49-F238E27FC236}">
                <a16:creationId xmlns:a16="http://schemas.microsoft.com/office/drawing/2014/main" id="{FE5EED30-B6E7-6F3C-DCEC-3BD932D04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9B103-781E-0AFE-BFE5-AC6047FD615D}"/>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65950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985E-B801-7E7A-319B-BEE182123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3AD7D-6E71-934C-5224-31738A5B52F6}"/>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4" name="Footer Placeholder 3">
            <a:extLst>
              <a:ext uri="{FF2B5EF4-FFF2-40B4-BE49-F238E27FC236}">
                <a16:creationId xmlns:a16="http://schemas.microsoft.com/office/drawing/2014/main" id="{17F51B0B-06FF-9E84-AFD0-1150542D8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4C28C3-9CE4-E40D-E44F-5089205925C6}"/>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281520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03A21-E9EE-0C71-4589-3B3F584FD223}"/>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3" name="Footer Placeholder 2">
            <a:extLst>
              <a:ext uri="{FF2B5EF4-FFF2-40B4-BE49-F238E27FC236}">
                <a16:creationId xmlns:a16="http://schemas.microsoft.com/office/drawing/2014/main" id="{38E6EB67-3C1E-7FE0-4C54-0726465C9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03CADA-13CF-58EE-35B9-0F6EF80B8D1D}"/>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399584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B943-A73A-57A1-8D9D-4794BA6F7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E509F-C0C1-38EB-DC75-1D2189BAE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88E888-E0D2-C49A-9F6A-DA482D99A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5AA7C-0DC4-50A1-5ED3-D76DD049ED0E}"/>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6" name="Footer Placeholder 5">
            <a:extLst>
              <a:ext uri="{FF2B5EF4-FFF2-40B4-BE49-F238E27FC236}">
                <a16:creationId xmlns:a16="http://schemas.microsoft.com/office/drawing/2014/main" id="{846009E7-0584-83F9-3CF2-321EC419C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93372-AA91-3EFA-24E2-5A5C2120C620}"/>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222727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2C2A-65CD-0E77-C55D-46C0BCE94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EFA3D2-7954-80D3-6AE1-23ED15E010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BE1239-4857-F51B-27EF-394C0E549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6805C-62AF-09D8-CB94-0B4A885486F5}"/>
              </a:ext>
            </a:extLst>
          </p:cNvPr>
          <p:cNvSpPr>
            <a:spLocks noGrp="1"/>
          </p:cNvSpPr>
          <p:nvPr>
            <p:ph type="dt" sz="half" idx="10"/>
          </p:nvPr>
        </p:nvSpPr>
        <p:spPr/>
        <p:txBody>
          <a:bodyPr/>
          <a:lstStyle/>
          <a:p>
            <a:fld id="{2FCB75B5-8719-4375-A1D5-34548F718A66}" type="datetimeFigureOut">
              <a:rPr lang="en-US" smtClean="0"/>
              <a:t>6/24/2024</a:t>
            </a:fld>
            <a:endParaRPr lang="en-US"/>
          </a:p>
        </p:txBody>
      </p:sp>
      <p:sp>
        <p:nvSpPr>
          <p:cNvPr id="6" name="Footer Placeholder 5">
            <a:extLst>
              <a:ext uri="{FF2B5EF4-FFF2-40B4-BE49-F238E27FC236}">
                <a16:creationId xmlns:a16="http://schemas.microsoft.com/office/drawing/2014/main" id="{06B8FF3E-994E-94F3-1D52-C141070C0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D1AFD-8614-E18E-E32A-4846FDFD73AC}"/>
              </a:ext>
            </a:extLst>
          </p:cNvPr>
          <p:cNvSpPr>
            <a:spLocks noGrp="1"/>
          </p:cNvSpPr>
          <p:nvPr>
            <p:ph type="sldNum" sz="quarter" idx="12"/>
          </p:nvPr>
        </p:nvSpPr>
        <p:spPr/>
        <p:txBody>
          <a:bodyPr/>
          <a:lstStyle/>
          <a:p>
            <a:fld id="{EA423ED9-DE75-41CE-88F3-7BA97B26A875}" type="slidenum">
              <a:rPr lang="en-US" smtClean="0"/>
              <a:t>‹#›</a:t>
            </a:fld>
            <a:endParaRPr lang="en-US"/>
          </a:p>
        </p:txBody>
      </p:sp>
    </p:spTree>
    <p:extLst>
      <p:ext uri="{BB962C8B-B14F-4D97-AF65-F5344CB8AC3E}">
        <p14:creationId xmlns:p14="http://schemas.microsoft.com/office/powerpoint/2010/main" val="100621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D93F0F-9325-BB05-BFD0-1F3C29706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F9EA5-5451-CED1-1DC1-488ED37E3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15357-432A-AD96-4ABB-96641BF2F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75B5-8719-4375-A1D5-34548F718A66}" type="datetimeFigureOut">
              <a:rPr lang="en-US" smtClean="0"/>
              <a:t>6/24/2024</a:t>
            </a:fld>
            <a:endParaRPr lang="en-US"/>
          </a:p>
        </p:txBody>
      </p:sp>
      <p:sp>
        <p:nvSpPr>
          <p:cNvPr id="5" name="Footer Placeholder 4">
            <a:extLst>
              <a:ext uri="{FF2B5EF4-FFF2-40B4-BE49-F238E27FC236}">
                <a16:creationId xmlns:a16="http://schemas.microsoft.com/office/drawing/2014/main" id="{51BF175C-1495-F410-E0CF-BB4F4613F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DD8A8-1207-69B2-E551-E4E2FE2E4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23ED9-DE75-41CE-88F3-7BA97B26A875}" type="slidenum">
              <a:rPr lang="en-US" smtClean="0"/>
              <a:t>‹#›</a:t>
            </a:fld>
            <a:endParaRPr lang="en-US"/>
          </a:p>
        </p:txBody>
      </p:sp>
    </p:spTree>
    <p:extLst>
      <p:ext uri="{BB962C8B-B14F-4D97-AF65-F5344CB8AC3E}">
        <p14:creationId xmlns:p14="http://schemas.microsoft.com/office/powerpoint/2010/main" val="403344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mcakosovopa@dt-globa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pcloud.com/#page=puplink&amp;code=9c77Z5zYtUHey5xzcrW8fyhDUz8uuAnn7" TargetMode="External"/><Relationship Id="rId7" Type="http://schemas.openxmlformats.org/officeDocument/2006/relationships/image" Target="../media/image38.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5.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s://oig.usaid.gov/complainant-selec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mcchotline@usaid.gov" TargetMode="External"/><Relationship Id="rId5" Type="http://schemas.openxmlformats.org/officeDocument/2006/relationships/hyperlink" Target="mailto:hotline@mcc.gov" TargetMode="Externa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pixabay.com/en/contract-consultation-pen-signature-1332817/" TargetMode="Externa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52.jpeg"/><Relationship Id="rId4" Type="http://schemas.openxmlformats.org/officeDocument/2006/relationships/hyperlink" Target="mailto:mcakosovopa@dt-global.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mcakosovopa@dt-global.com" TargetMode="External"/><Relationship Id="rId5" Type="http://schemas.openxmlformats.org/officeDocument/2006/relationships/image" Target="../media/image12.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cc.gov/rsources" TargetMode="External"/><Relationship Id="rId7" Type="http://schemas.openxmlformats.org/officeDocument/2006/relationships/hyperlink" Target="https://www.mcc.gov/resources?fwp_resource_type=program-procurement-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mcc.gov/resources/doc/010124-ae-program-procurement-policy-guidelines/"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12">
            <a:extLst>
              <a:ext uri="{FF2B5EF4-FFF2-40B4-BE49-F238E27FC236}">
                <a16:creationId xmlns:a16="http://schemas.microsoft.com/office/drawing/2014/main" id="{0096B4FD-D7C4-7ADC-0658-02FE40B07E82}"/>
              </a:ext>
            </a:extLst>
          </p:cNvPr>
          <p:cNvGrpSpPr/>
          <p:nvPr/>
        </p:nvGrpSpPr>
        <p:grpSpPr>
          <a:xfrm>
            <a:off x="0" y="5709684"/>
            <a:ext cx="12146503" cy="1148316"/>
            <a:chOff x="-6350" y="4470755"/>
            <a:chExt cx="9645015" cy="957580"/>
          </a:xfrm>
        </p:grpSpPr>
        <p:sp>
          <p:nvSpPr>
            <p:cNvPr id="6" name="object 13">
              <a:extLst>
                <a:ext uri="{FF2B5EF4-FFF2-40B4-BE49-F238E27FC236}">
                  <a16:creationId xmlns:a16="http://schemas.microsoft.com/office/drawing/2014/main" id="{8DC14A0F-77F3-183C-DD29-FB600562B37C}"/>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7" name="object 14">
              <a:extLst>
                <a:ext uri="{FF2B5EF4-FFF2-40B4-BE49-F238E27FC236}">
                  <a16:creationId xmlns:a16="http://schemas.microsoft.com/office/drawing/2014/main" id="{968E9B93-2523-4523-B475-92F390C4D52B}"/>
                </a:ext>
              </a:extLst>
            </p:cNvPr>
            <p:cNvPicPr/>
            <p:nvPr/>
          </p:nvPicPr>
          <p:blipFill>
            <a:blip r:embed="rId3" cstate="print"/>
            <a:stretch>
              <a:fillRect/>
            </a:stretch>
          </p:blipFill>
          <p:spPr>
            <a:xfrm>
              <a:off x="3924118" y="4606554"/>
              <a:ext cx="761784" cy="685482"/>
            </a:xfrm>
            <a:prstGeom prst="rect">
              <a:avLst/>
            </a:prstGeom>
          </p:spPr>
        </p:pic>
        <p:pic>
          <p:nvPicPr>
            <p:cNvPr id="8" name="object 15">
              <a:extLst>
                <a:ext uri="{FF2B5EF4-FFF2-40B4-BE49-F238E27FC236}">
                  <a16:creationId xmlns:a16="http://schemas.microsoft.com/office/drawing/2014/main" id="{97E9221C-692F-B4DE-1E95-1524FED9184D}"/>
                </a:ext>
              </a:extLst>
            </p:cNvPr>
            <p:cNvPicPr/>
            <p:nvPr/>
          </p:nvPicPr>
          <p:blipFill>
            <a:blip r:embed="rId4" cstate="print"/>
            <a:stretch>
              <a:fillRect/>
            </a:stretch>
          </p:blipFill>
          <p:spPr>
            <a:xfrm>
              <a:off x="4983429" y="4583318"/>
              <a:ext cx="724681" cy="731940"/>
            </a:xfrm>
            <a:prstGeom prst="rect">
              <a:avLst/>
            </a:prstGeom>
          </p:spPr>
        </p:pic>
      </p:grpSp>
      <p:sp>
        <p:nvSpPr>
          <p:cNvPr id="9" name="Title 1">
            <a:extLst>
              <a:ext uri="{FF2B5EF4-FFF2-40B4-BE49-F238E27FC236}">
                <a16:creationId xmlns:a16="http://schemas.microsoft.com/office/drawing/2014/main" id="{ADE8DF92-5049-7980-7343-4FBF4367FB81}"/>
              </a:ext>
            </a:extLst>
          </p:cNvPr>
          <p:cNvSpPr txBox="1">
            <a:spLocks/>
          </p:cNvSpPr>
          <p:nvPr/>
        </p:nvSpPr>
        <p:spPr>
          <a:xfrm>
            <a:off x="751272" y="1690130"/>
            <a:ext cx="4581812" cy="16219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Roboto" panose="02000000000000000000" pitchFamily="2" charset="0"/>
              <a:ea typeface="Roboto" panose="02000000000000000000" pitchFamily="2" charset="0"/>
              <a:cs typeface="Roboto" panose="02000000000000000000" pitchFamily="2" charset="0"/>
            </a:endParaRPr>
          </a:p>
          <a:p>
            <a:endParaRPr lang="en-US" sz="2800" dirty="0">
              <a:latin typeface="Roboto" panose="02000000000000000000" pitchFamily="2" charset="0"/>
              <a:ea typeface="Roboto" panose="02000000000000000000" pitchFamily="2" charset="0"/>
              <a:cs typeface="Roboto" panose="02000000000000000000" pitchFamily="2" charset="0"/>
            </a:endParaRPr>
          </a:p>
          <a:p>
            <a:endParaRPr lang="en-US" sz="2800" dirty="0">
              <a:latin typeface="Roboto" panose="02000000000000000000" pitchFamily="2" charset="0"/>
              <a:ea typeface="Roboto" panose="02000000000000000000" pitchFamily="2" charset="0"/>
              <a:cs typeface="Roboto" panose="02000000000000000000" pitchFamily="2" charset="0"/>
            </a:endParaRPr>
          </a:p>
          <a:p>
            <a:endParaRPr lang="en-US" sz="2800" dirty="0">
              <a:latin typeface="Roboto" panose="02000000000000000000" pitchFamily="2" charset="0"/>
              <a:ea typeface="Roboto" panose="02000000000000000000" pitchFamily="2" charset="0"/>
              <a:cs typeface="Roboto" panose="02000000000000000000" pitchFamily="2" charset="0"/>
            </a:endParaRPr>
          </a:p>
          <a:p>
            <a:endParaRPr lang="en-US" sz="2800" dirty="0">
              <a:latin typeface="Roboto" panose="02000000000000000000" pitchFamily="2" charset="0"/>
              <a:ea typeface="Roboto" panose="02000000000000000000" pitchFamily="2" charset="0"/>
              <a:cs typeface="Roboto" panose="02000000000000000000" pitchFamily="2" charset="0"/>
            </a:endParaRPr>
          </a:p>
          <a:p>
            <a:r>
              <a:rPr lang="en-US" sz="2800" dirty="0">
                <a:latin typeface="Roboto" panose="02000000000000000000" pitchFamily="2" charset="0"/>
                <a:ea typeface="Roboto" panose="02000000000000000000" pitchFamily="2" charset="0"/>
                <a:cs typeface="Roboto" panose="02000000000000000000" pitchFamily="2" charset="0"/>
              </a:rPr>
              <a:t>Welcome to the Pre-Bid Conference for Shopping Procurement </a:t>
            </a:r>
          </a:p>
          <a:p>
            <a:r>
              <a:rPr lang="en-US" sz="2800" dirty="0">
                <a:latin typeface="Roboto" panose="02000000000000000000" pitchFamily="2" charset="0"/>
                <a:ea typeface="Roboto" panose="02000000000000000000" pitchFamily="2" charset="0"/>
                <a:cs typeface="Roboto" panose="02000000000000000000" pitchFamily="2" charset="0"/>
              </a:rPr>
              <a:t>For </a:t>
            </a:r>
            <a:r>
              <a:rPr lang="en-US" sz="2800" b="1" dirty="0">
                <a:latin typeface="Roboto" panose="02000000000000000000" pitchFamily="2" charset="0"/>
                <a:ea typeface="Roboto" panose="02000000000000000000" pitchFamily="2" charset="0"/>
                <a:cs typeface="Roboto" panose="02000000000000000000" pitchFamily="2" charset="0"/>
              </a:rPr>
              <a:t>“</a:t>
            </a:r>
            <a:r>
              <a:rPr lang="en-GB" sz="2800" b="1" dirty="0">
                <a:latin typeface="Roboto" panose="02000000000000000000" pitchFamily="2" charset="0"/>
                <a:ea typeface="Roboto" panose="02000000000000000000" pitchFamily="2" charset="0"/>
                <a:cs typeface="Roboto" panose="02000000000000000000" pitchFamily="2" charset="0"/>
              </a:rPr>
              <a:t>Graphic Design Services for MCA-Kosovo</a:t>
            </a:r>
            <a:r>
              <a:rPr lang="en-US" sz="2800" b="1" dirty="0">
                <a:latin typeface="Roboto" panose="02000000000000000000" pitchFamily="2" charset="0"/>
                <a:ea typeface="Roboto" panose="02000000000000000000" pitchFamily="2" charset="0"/>
                <a:cs typeface="Roboto" panose="02000000000000000000" pitchFamily="2" charset="0"/>
              </a:rPr>
              <a:t>” Ref. No. 24-3016</a:t>
            </a:r>
          </a:p>
        </p:txBody>
      </p:sp>
      <p:sp>
        <p:nvSpPr>
          <p:cNvPr id="12" name="Subtitle 2">
            <a:extLst>
              <a:ext uri="{FF2B5EF4-FFF2-40B4-BE49-F238E27FC236}">
                <a16:creationId xmlns:a16="http://schemas.microsoft.com/office/drawing/2014/main" id="{B9E73BD1-8529-0D59-AF11-3B6EF3C37A2C}"/>
              </a:ext>
            </a:extLst>
          </p:cNvPr>
          <p:cNvSpPr>
            <a:spLocks noGrp="1"/>
          </p:cNvSpPr>
          <p:nvPr>
            <p:ph type="subTitle" idx="1"/>
          </p:nvPr>
        </p:nvSpPr>
        <p:spPr>
          <a:xfrm>
            <a:off x="761084" y="3545894"/>
            <a:ext cx="4572000" cy="2015572"/>
          </a:xfrm>
        </p:spPr>
        <p:txBody>
          <a:bodyPr/>
          <a:lstStyle/>
          <a:p>
            <a:pPr algn="l"/>
            <a:r>
              <a:rPr lang="en-US" dirty="0">
                <a:latin typeface="Roboto" panose="02000000000000000000" pitchFamily="2" charset="0"/>
                <a:ea typeface="Roboto" panose="02000000000000000000" pitchFamily="2" charset="0"/>
                <a:cs typeface="Roboto" panose="02000000000000000000" pitchFamily="2" charset="0"/>
              </a:rPr>
              <a:t>Purpose: To provide guidance and tips for a successful offer submission</a:t>
            </a:r>
          </a:p>
          <a:p>
            <a:pPr algn="l"/>
            <a:endParaRPr lang="en-US" dirty="0">
              <a:latin typeface="Roboto" panose="02000000000000000000" pitchFamily="2" charset="0"/>
              <a:ea typeface="Roboto" panose="02000000000000000000" pitchFamily="2" charset="0"/>
              <a:cs typeface="Roboto" panose="02000000000000000000" pitchFamily="2" charset="0"/>
            </a:endParaRPr>
          </a:p>
          <a:p>
            <a:pPr algn="l"/>
            <a:r>
              <a:rPr lang="en-US" dirty="0">
                <a:latin typeface="Roboto" panose="02000000000000000000" pitchFamily="2" charset="0"/>
                <a:ea typeface="Roboto" panose="02000000000000000000" pitchFamily="2" charset="0"/>
                <a:cs typeface="Roboto" panose="02000000000000000000" pitchFamily="2" charset="0"/>
              </a:rPr>
              <a:t>June 24, 2024</a:t>
            </a:r>
          </a:p>
        </p:txBody>
      </p:sp>
      <p:pic>
        <p:nvPicPr>
          <p:cNvPr id="1028" name="Picture 4">
            <a:extLst>
              <a:ext uri="{FF2B5EF4-FFF2-40B4-BE49-F238E27FC236}">
                <a16:creationId xmlns:a16="http://schemas.microsoft.com/office/drawing/2014/main" id="{76633AE3-DCD9-7C43-57DD-5C7D40D84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035" y="688081"/>
            <a:ext cx="6481429" cy="433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0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721F-9E13-0DF2-330D-A04405575971}"/>
              </a:ext>
            </a:extLst>
          </p:cNvPr>
          <p:cNvSpPr>
            <a:spLocks noGrp="1"/>
          </p:cNvSpPr>
          <p:nvPr>
            <p:ph type="title"/>
          </p:nvPr>
        </p:nvSpPr>
        <p:spPr>
          <a:xfrm>
            <a:off x="838200" y="365125"/>
            <a:ext cx="10413354" cy="740661"/>
          </a:xfrm>
        </p:spPr>
        <p:txBody>
          <a:bodyPr>
            <a:noAutofit/>
          </a:bodyPr>
          <a:lstStyle/>
          <a:p>
            <a:r>
              <a:rPr lang="en-US" sz="3200" dirty="0">
                <a:latin typeface="Roboto" panose="02000000000000000000" pitchFamily="2" charset="0"/>
                <a:ea typeface="Roboto" panose="02000000000000000000" pitchFamily="2" charset="0"/>
                <a:cs typeface="Roboto" panose="02000000000000000000" pitchFamily="2" charset="0"/>
              </a:rPr>
              <a:t>Frequently Requested Items &amp; </a:t>
            </a:r>
            <a:r>
              <a:rPr lang="en-US" sz="3200" dirty="0">
                <a:solidFill>
                  <a:srgbClr val="FF0000"/>
                </a:solidFill>
                <a:latin typeface="Roboto" panose="02000000000000000000" pitchFamily="2" charset="0"/>
                <a:ea typeface="Roboto" panose="02000000000000000000" pitchFamily="2" charset="0"/>
                <a:cs typeface="Roboto" panose="02000000000000000000" pitchFamily="2" charset="0"/>
              </a:rPr>
              <a:t>Most Common Mistakes </a:t>
            </a:r>
          </a:p>
        </p:txBody>
      </p:sp>
      <p:graphicFrame>
        <p:nvGraphicFramePr>
          <p:cNvPr id="3" name="Table 3">
            <a:extLst>
              <a:ext uri="{FF2B5EF4-FFF2-40B4-BE49-F238E27FC236}">
                <a16:creationId xmlns:a16="http://schemas.microsoft.com/office/drawing/2014/main" id="{0383ADE3-3EAE-AB4B-5094-8921AF635F0B}"/>
              </a:ext>
            </a:extLst>
          </p:cNvPr>
          <p:cNvGraphicFramePr>
            <a:graphicFrameLocks noGrp="1"/>
          </p:cNvGraphicFramePr>
          <p:nvPr>
            <p:extLst>
              <p:ext uri="{D42A27DB-BD31-4B8C-83A1-F6EECF244321}">
                <p14:modId xmlns:p14="http://schemas.microsoft.com/office/powerpoint/2010/main" val="3996817050"/>
              </p:ext>
            </p:extLst>
          </p:nvPr>
        </p:nvGraphicFramePr>
        <p:xfrm>
          <a:off x="762000" y="1584960"/>
          <a:ext cx="10668000" cy="4197164"/>
        </p:xfrm>
        <a:graphic>
          <a:graphicData uri="http://schemas.openxmlformats.org/drawingml/2006/table">
            <a:tbl>
              <a:tblPr firstRow="1" bandRow="1">
                <a:tableStyleId>{5C22544A-7EE6-4342-B048-85BDC9FD1C3A}</a:tableStyleId>
              </a:tblPr>
              <a:tblGrid>
                <a:gridCol w="5236702">
                  <a:extLst>
                    <a:ext uri="{9D8B030D-6E8A-4147-A177-3AD203B41FA5}">
                      <a16:colId xmlns:a16="http://schemas.microsoft.com/office/drawing/2014/main" val="1399857953"/>
                    </a:ext>
                  </a:extLst>
                </a:gridCol>
                <a:gridCol w="5431298">
                  <a:extLst>
                    <a:ext uri="{9D8B030D-6E8A-4147-A177-3AD203B41FA5}">
                      <a16:colId xmlns:a16="http://schemas.microsoft.com/office/drawing/2014/main" val="844136949"/>
                    </a:ext>
                  </a:extLst>
                </a:gridCol>
              </a:tblGrid>
              <a:tr h="905324">
                <a:tc>
                  <a:txBody>
                    <a:bodyPr/>
                    <a:lstStyle/>
                    <a:p>
                      <a:pPr algn="ctr"/>
                      <a:r>
                        <a:rPr lang="en-US" sz="2000" dirty="0">
                          <a:latin typeface="Roboto" panose="02000000000000000000" pitchFamily="2" charset="0"/>
                          <a:ea typeface="Roboto" panose="02000000000000000000" pitchFamily="2" charset="0"/>
                          <a:cs typeface="Roboto" panose="02000000000000000000" pitchFamily="2" charset="0"/>
                        </a:rPr>
                        <a:t>Frequently Requested Items as Applicable </a:t>
                      </a:r>
                    </a:p>
                  </a:txBody>
                  <a:tcPr/>
                </a:tc>
                <a:tc>
                  <a:txBody>
                    <a:bodyPr/>
                    <a:lstStyle/>
                    <a:p>
                      <a:pPr algn="ctr"/>
                      <a:r>
                        <a:rPr lang="en-US" sz="2000" dirty="0">
                          <a:latin typeface="Roboto" panose="02000000000000000000" pitchFamily="2" charset="0"/>
                          <a:ea typeface="Roboto" panose="02000000000000000000" pitchFamily="2" charset="0"/>
                          <a:cs typeface="Roboto" panose="02000000000000000000" pitchFamily="2" charset="0"/>
                        </a:rPr>
                        <a:t>Most Common Mistakes</a:t>
                      </a:r>
                    </a:p>
                  </a:txBody>
                  <a:tcPr/>
                </a:tc>
                <a:extLst>
                  <a:ext uri="{0D108BD9-81ED-4DB2-BD59-A6C34878D82A}">
                    <a16:rowId xmlns:a16="http://schemas.microsoft.com/office/drawing/2014/main" val="2838838230"/>
                  </a:ext>
                </a:extLst>
              </a:tr>
              <a:tr h="6986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Proof of authorization or Power of Attorney not included.</a:t>
                      </a:r>
                    </a:p>
                  </a:txBody>
                  <a:tcPr/>
                </a:tc>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Sometimes, offerors fail to include the proof of authorization or power of attorney given to the signatory of the offer, which is essential in </a:t>
                      </a:r>
                      <a:r>
                        <a:rPr lang="en-US" sz="1800" dirty="0">
                          <a:latin typeface="Roboto" panose="02000000000000000000" pitchFamily="2" charset="0"/>
                          <a:ea typeface="Roboto" panose="02000000000000000000" pitchFamily="2" charset="0"/>
                          <a:cs typeface="Roboto" panose="02000000000000000000" pitchFamily="2" charset="0"/>
                        </a:rPr>
                        <a:t>in legal, business, and administrative contexts.</a:t>
                      </a:r>
                      <a:endParaRPr lang="en-US"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931928186"/>
                  </a:ext>
                </a:extLst>
              </a:tr>
              <a:tr h="698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List of relevant previous experience indicating:</a:t>
                      </a:r>
                    </a:p>
                    <a:p>
                      <a:pPr marL="285750" indent="-28575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name of the organization</a:t>
                      </a:r>
                    </a:p>
                    <a:p>
                      <a:pPr marL="285750" indent="-28575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year of performance</a:t>
                      </a:r>
                      <a:endParaRPr lang="en-US"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Omitting to provide the name of organization/offeror and year of performance</a:t>
                      </a:r>
                    </a:p>
                  </a:txBody>
                  <a:tcPr/>
                </a:tc>
                <a:extLst>
                  <a:ext uri="{0D108BD9-81ED-4DB2-BD59-A6C34878D82A}">
                    <a16:rowId xmlns:a16="http://schemas.microsoft.com/office/drawing/2014/main" val="1465155436"/>
                  </a:ext>
                </a:extLst>
              </a:tr>
              <a:tr h="698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Bid amount (mistakes, calculation errors)</a:t>
                      </a:r>
                    </a:p>
                  </a:txBody>
                  <a:tcPr/>
                </a:tc>
                <a:tc>
                  <a:txBody>
                    <a:bodyPr/>
                    <a:lstStyle/>
                    <a:p>
                      <a:r>
                        <a:rPr lang="en-US" dirty="0">
                          <a:latin typeface="Roboto" panose="02000000000000000000" pitchFamily="2" charset="0"/>
                          <a:ea typeface="Roboto" panose="02000000000000000000" pitchFamily="2" charset="0"/>
                          <a:cs typeface="Roboto" panose="02000000000000000000" pitchFamily="2" charset="0"/>
                        </a:rPr>
                        <a:t>Sometimes, the offerors fail to provide all the items’ prices, or offers present miscalculations.  No providing the prices of all the items is a reason for rejection of the offer.  </a:t>
                      </a:r>
                    </a:p>
                  </a:txBody>
                  <a:tcPr/>
                </a:tc>
                <a:extLst>
                  <a:ext uri="{0D108BD9-81ED-4DB2-BD59-A6C34878D82A}">
                    <a16:rowId xmlns:a16="http://schemas.microsoft.com/office/drawing/2014/main" val="2216432883"/>
                  </a:ext>
                </a:extLst>
              </a:tr>
            </a:tbl>
          </a:graphicData>
        </a:graphic>
      </p:graphicFrame>
      <p:pic>
        <p:nvPicPr>
          <p:cNvPr id="5" name="Picture 4">
            <a:extLst>
              <a:ext uri="{FF2B5EF4-FFF2-40B4-BE49-F238E27FC236}">
                <a16:creationId xmlns:a16="http://schemas.microsoft.com/office/drawing/2014/main" id="{F801AFAA-3023-0D0B-B4C9-71F3C878659B}"/>
              </a:ext>
            </a:extLst>
          </p:cNvPr>
          <p:cNvPicPr>
            <a:picLocks noChangeAspect="1"/>
          </p:cNvPicPr>
          <p:nvPr/>
        </p:nvPicPr>
        <p:blipFill>
          <a:blip r:embed="rId3"/>
          <a:stretch>
            <a:fillRect/>
          </a:stretch>
        </p:blipFill>
        <p:spPr>
          <a:xfrm>
            <a:off x="11251554" y="150931"/>
            <a:ext cx="725487" cy="829128"/>
          </a:xfrm>
          <a:prstGeom prst="rect">
            <a:avLst/>
          </a:prstGeom>
        </p:spPr>
      </p:pic>
    </p:spTree>
    <p:extLst>
      <p:ext uri="{BB962C8B-B14F-4D97-AF65-F5344CB8AC3E}">
        <p14:creationId xmlns:p14="http://schemas.microsoft.com/office/powerpoint/2010/main" val="172547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55B94-609C-CBB0-6BDE-831D9B8E98A9}"/>
              </a:ext>
            </a:extLst>
          </p:cNvPr>
          <p:cNvSpPr/>
          <p:nvPr/>
        </p:nvSpPr>
        <p:spPr>
          <a:xfrm>
            <a:off x="1" y="0"/>
            <a:ext cx="12192000" cy="12812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F19D12-E745-3BDB-C338-373EC67437FD}"/>
              </a:ext>
            </a:extLst>
          </p:cNvPr>
          <p:cNvSpPr>
            <a:spLocks noGrp="1"/>
          </p:cNvSpPr>
          <p:nvPr>
            <p:ph type="title"/>
          </p:nvPr>
        </p:nvSpPr>
        <p:spPr>
          <a:xfrm>
            <a:off x="0" y="0"/>
            <a:ext cx="12192000" cy="1281238"/>
          </a:xfrm>
        </p:spPr>
        <p:txBody>
          <a:bodyPr>
            <a:normAutofit/>
          </a:bodyPr>
          <a:lstStyle/>
          <a:p>
            <a:pPr algn="ct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Request for clarifications</a:t>
            </a:r>
          </a:p>
        </p:txBody>
      </p:sp>
      <p:sp>
        <p:nvSpPr>
          <p:cNvPr id="3" name="Content Placeholder 2">
            <a:extLst>
              <a:ext uri="{FF2B5EF4-FFF2-40B4-BE49-F238E27FC236}">
                <a16:creationId xmlns:a16="http://schemas.microsoft.com/office/drawing/2014/main" id="{CEC7CC28-081D-0778-FFA1-6CF1FF7A26E7}"/>
              </a:ext>
            </a:extLst>
          </p:cNvPr>
          <p:cNvSpPr>
            <a:spLocks noGrp="1"/>
          </p:cNvSpPr>
          <p:nvPr>
            <p:ph idx="1"/>
          </p:nvPr>
        </p:nvSpPr>
        <p:spPr>
          <a:xfrm>
            <a:off x="838200" y="1690689"/>
            <a:ext cx="10196945" cy="2256974"/>
          </a:xfrm>
        </p:spPr>
        <p:txBody>
          <a:bodyPr>
            <a:normAutofit/>
          </a:bodyPr>
          <a:lstStyle/>
          <a:p>
            <a:pPr algn="just"/>
            <a:r>
              <a:rPr lang="en-US" sz="2200" dirty="0">
                <a:effectLst/>
                <a:latin typeface="Roboto" panose="02000000000000000000" pitchFamily="2" charset="0"/>
                <a:ea typeface="Roboto" panose="02000000000000000000" pitchFamily="2" charset="0"/>
                <a:cs typeface="Roboto" panose="02000000000000000000" pitchFamily="2" charset="0"/>
              </a:rPr>
              <a:t>Requests for clarifications shall be submitted to MCA in written only.</a:t>
            </a:r>
          </a:p>
          <a:p>
            <a:pPr algn="just"/>
            <a:r>
              <a:rPr lang="en-US" sz="2200" dirty="0">
                <a:latin typeface="Roboto" panose="02000000000000000000" pitchFamily="2" charset="0"/>
                <a:ea typeface="Roboto" panose="02000000000000000000" pitchFamily="2" charset="0"/>
                <a:cs typeface="Roboto" panose="02000000000000000000" pitchFamily="2" charset="0"/>
              </a:rPr>
              <a:t>Request for clarifications shall be submitted not later than </a:t>
            </a:r>
            <a:r>
              <a:rPr lang="en-US" sz="2200" b="1" dirty="0">
                <a:latin typeface="Roboto" panose="02000000000000000000" pitchFamily="2" charset="0"/>
                <a:ea typeface="Roboto" panose="02000000000000000000" pitchFamily="2" charset="0"/>
                <a:cs typeface="Roboto" panose="02000000000000000000" pitchFamily="2" charset="0"/>
              </a:rPr>
              <a:t>June 25, 2024</a:t>
            </a:r>
            <a:r>
              <a:rPr lang="en-US" sz="2200" dirty="0">
                <a:latin typeface="Roboto" panose="02000000000000000000" pitchFamily="2" charset="0"/>
                <a:ea typeface="Roboto" panose="02000000000000000000" pitchFamily="2" charset="0"/>
                <a:cs typeface="Roboto" panose="02000000000000000000" pitchFamily="2" charset="0"/>
              </a:rPr>
              <a:t>. </a:t>
            </a:r>
          </a:p>
          <a:p>
            <a:pPr algn="just"/>
            <a:r>
              <a:rPr lang="en-US" sz="2200" dirty="0">
                <a:latin typeface="Roboto" panose="02000000000000000000" pitchFamily="2" charset="0"/>
                <a:ea typeface="Roboto" panose="02000000000000000000" pitchFamily="2" charset="0"/>
                <a:cs typeface="Roboto" panose="02000000000000000000" pitchFamily="2" charset="0"/>
              </a:rPr>
              <a:t>Requests for Clarifications shall be sent to the following email: </a:t>
            </a:r>
            <a:r>
              <a:rPr lang="en-US" sz="2200" u="sng" dirty="0">
                <a:solidFill>
                  <a:srgbClr val="0000FF"/>
                </a:solidFill>
                <a:effectLst/>
                <a:latin typeface="Roboto" panose="02000000000000000000" pitchFamily="2" charset="0"/>
                <a:ea typeface="Roboto" panose="02000000000000000000" pitchFamily="2" charset="0"/>
                <a:cs typeface="Roboto" panose="02000000000000000000" pitchFamily="2" charset="0"/>
                <a:hlinkClick r:id="rId3"/>
              </a:rPr>
              <a:t>mcakosovopa@dt-global.com</a:t>
            </a:r>
            <a:r>
              <a:rPr lang="en-US" sz="2200" dirty="0">
                <a:effectLst/>
                <a:latin typeface="Roboto" panose="02000000000000000000" pitchFamily="2" charset="0"/>
                <a:ea typeface="Roboto" panose="02000000000000000000" pitchFamily="2" charset="0"/>
                <a:cs typeface="Roboto" panose="02000000000000000000" pitchFamily="2" charset="0"/>
              </a:rPr>
              <a:t>, indicating the </a:t>
            </a:r>
            <a:r>
              <a:rPr lang="en-US" sz="2200" dirty="0">
                <a:solidFill>
                  <a:srgbClr val="FF0000"/>
                </a:solidFill>
                <a:effectLst/>
                <a:latin typeface="Roboto" panose="02000000000000000000" pitchFamily="2" charset="0"/>
                <a:ea typeface="Roboto" panose="02000000000000000000" pitchFamily="2" charset="0"/>
                <a:cs typeface="Roboto" panose="02000000000000000000" pitchFamily="2" charset="0"/>
              </a:rPr>
              <a:t>number</a:t>
            </a:r>
            <a:r>
              <a:rPr lang="en-US" sz="2200" dirty="0">
                <a:effectLst/>
                <a:latin typeface="Roboto" panose="02000000000000000000" pitchFamily="2" charset="0"/>
                <a:ea typeface="Roboto" panose="02000000000000000000" pitchFamily="2" charset="0"/>
                <a:cs typeface="Roboto" panose="02000000000000000000" pitchFamily="2" charset="0"/>
              </a:rPr>
              <a:t> and the </a:t>
            </a:r>
            <a:r>
              <a:rPr lang="en-US" sz="2200" dirty="0">
                <a:solidFill>
                  <a:srgbClr val="FF0000"/>
                </a:solidFill>
                <a:effectLst/>
                <a:latin typeface="Roboto" panose="02000000000000000000" pitchFamily="2" charset="0"/>
                <a:ea typeface="Roboto" panose="02000000000000000000" pitchFamily="2" charset="0"/>
                <a:cs typeface="Roboto" panose="02000000000000000000" pitchFamily="2" charset="0"/>
              </a:rPr>
              <a:t>name of the procurement</a:t>
            </a:r>
            <a:r>
              <a:rPr lang="en-US" sz="2200" dirty="0">
                <a:effectLst/>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C8854051-BBBD-A1A5-5491-C8401E1B076F}"/>
              </a:ext>
            </a:extLst>
          </p:cNvPr>
          <p:cNvPicPr>
            <a:picLocks noChangeAspect="1"/>
          </p:cNvPicPr>
          <p:nvPr/>
        </p:nvPicPr>
        <p:blipFill>
          <a:blip r:embed="rId4"/>
          <a:stretch>
            <a:fillRect/>
          </a:stretch>
        </p:blipFill>
        <p:spPr>
          <a:xfrm>
            <a:off x="838200" y="4099797"/>
            <a:ext cx="10352809" cy="1470653"/>
          </a:xfrm>
          <a:prstGeom prst="rect">
            <a:avLst/>
          </a:prstGeom>
        </p:spPr>
      </p:pic>
      <p:pic>
        <p:nvPicPr>
          <p:cNvPr id="6" name="Picture 5">
            <a:extLst>
              <a:ext uri="{FF2B5EF4-FFF2-40B4-BE49-F238E27FC236}">
                <a16:creationId xmlns:a16="http://schemas.microsoft.com/office/drawing/2014/main" id="{8D8C3CF7-CD93-71F6-6D10-2DCF99E84C64}"/>
              </a:ext>
            </a:extLst>
          </p:cNvPr>
          <p:cNvPicPr>
            <a:picLocks noChangeAspect="1"/>
          </p:cNvPicPr>
          <p:nvPr/>
        </p:nvPicPr>
        <p:blipFill>
          <a:blip r:embed="rId5"/>
          <a:stretch>
            <a:fillRect/>
          </a:stretch>
        </p:blipFill>
        <p:spPr>
          <a:xfrm>
            <a:off x="0" y="5722585"/>
            <a:ext cx="12192000" cy="1146048"/>
          </a:xfrm>
          <a:prstGeom prst="rect">
            <a:avLst/>
          </a:prstGeom>
        </p:spPr>
      </p:pic>
    </p:spTree>
    <p:extLst>
      <p:ext uri="{BB962C8B-B14F-4D97-AF65-F5344CB8AC3E}">
        <p14:creationId xmlns:p14="http://schemas.microsoft.com/office/powerpoint/2010/main" val="303630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4B3754-9544-92C2-3FDB-29481C3625D3}"/>
              </a:ext>
            </a:extLst>
          </p:cNvPr>
          <p:cNvSpPr/>
          <p:nvPr/>
        </p:nvSpPr>
        <p:spPr>
          <a:xfrm>
            <a:off x="1" y="0"/>
            <a:ext cx="12192000" cy="12812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F19D12-E745-3BDB-C338-373EC67437FD}"/>
              </a:ext>
            </a:extLst>
          </p:cNvPr>
          <p:cNvSpPr>
            <a:spLocks noGrp="1"/>
          </p:cNvSpPr>
          <p:nvPr>
            <p:ph type="title"/>
          </p:nvPr>
        </p:nvSpPr>
        <p:spPr>
          <a:xfrm>
            <a:off x="-1" y="0"/>
            <a:ext cx="12191999" cy="1281238"/>
          </a:xfrm>
        </p:spPr>
        <p:txBody>
          <a:bodyPr>
            <a:normAutofit/>
          </a:bodyPr>
          <a:lstStyle/>
          <a:p>
            <a:pPr algn="ct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Clarifications</a:t>
            </a:r>
          </a:p>
        </p:txBody>
      </p:sp>
      <p:sp>
        <p:nvSpPr>
          <p:cNvPr id="3" name="Content Placeholder 2">
            <a:extLst>
              <a:ext uri="{FF2B5EF4-FFF2-40B4-BE49-F238E27FC236}">
                <a16:creationId xmlns:a16="http://schemas.microsoft.com/office/drawing/2014/main" id="{CEC7CC28-081D-0778-FFA1-6CF1FF7A26E7}"/>
              </a:ext>
            </a:extLst>
          </p:cNvPr>
          <p:cNvSpPr>
            <a:spLocks noGrp="1"/>
          </p:cNvSpPr>
          <p:nvPr>
            <p:ph idx="1"/>
          </p:nvPr>
        </p:nvSpPr>
        <p:spPr>
          <a:xfrm>
            <a:off x="838200" y="2098963"/>
            <a:ext cx="10515600" cy="4077999"/>
          </a:xfrm>
        </p:spPr>
        <p:txBody>
          <a:bodyPr>
            <a:normAutofit/>
          </a:bodyPr>
          <a:lstStyle/>
          <a:p>
            <a:pPr algn="just"/>
            <a:r>
              <a:rPr lang="en-US" sz="2400" dirty="0">
                <a:effectLst/>
                <a:latin typeface="Roboto" panose="02000000000000000000" pitchFamily="2" charset="0"/>
                <a:ea typeface="Roboto" panose="02000000000000000000" pitchFamily="2" charset="0"/>
                <a:cs typeface="Roboto" panose="02000000000000000000" pitchFamily="2" charset="0"/>
              </a:rPr>
              <a:t>MCA-Kosovo will consolidate all questions received and will issue a Clarification document which is sent to all the bidders. </a:t>
            </a:r>
          </a:p>
          <a:p>
            <a:pPr algn="just"/>
            <a:endParaRPr lang="en-US" sz="2400" dirty="0">
              <a:latin typeface="Roboto" panose="02000000000000000000" pitchFamily="2" charset="0"/>
              <a:ea typeface="Roboto" panose="02000000000000000000" pitchFamily="2" charset="0"/>
              <a:cs typeface="Roboto" panose="02000000000000000000" pitchFamily="2" charset="0"/>
            </a:endParaRPr>
          </a:p>
          <a:p>
            <a:pPr algn="just"/>
            <a:r>
              <a:rPr lang="en-US" sz="2400" dirty="0">
                <a:effectLst/>
                <a:latin typeface="Roboto" panose="02000000000000000000" pitchFamily="2" charset="0"/>
                <a:ea typeface="Roboto" panose="02000000000000000000" pitchFamily="2" charset="0"/>
                <a:cs typeface="Roboto" panose="02000000000000000000" pitchFamily="2" charset="0"/>
              </a:rPr>
              <a:t>Clarification on RFQ will be not later than </a:t>
            </a:r>
            <a:r>
              <a:rPr lang="en-US" sz="2400" b="1" dirty="0">
                <a:latin typeface="Roboto" panose="02000000000000000000" pitchFamily="2" charset="0"/>
                <a:ea typeface="Roboto" panose="02000000000000000000" pitchFamily="2" charset="0"/>
                <a:cs typeface="Roboto" panose="02000000000000000000" pitchFamily="2" charset="0"/>
              </a:rPr>
              <a:t>June 27</a:t>
            </a:r>
            <a:r>
              <a:rPr lang="en-US" sz="2400" b="1" dirty="0">
                <a:effectLst/>
                <a:latin typeface="Roboto" panose="02000000000000000000" pitchFamily="2" charset="0"/>
                <a:ea typeface="Roboto" panose="02000000000000000000" pitchFamily="2" charset="0"/>
                <a:cs typeface="Roboto" panose="02000000000000000000" pitchFamily="2" charset="0"/>
              </a:rPr>
              <a:t>, 2024.</a:t>
            </a:r>
          </a:p>
        </p:txBody>
      </p:sp>
      <p:pic>
        <p:nvPicPr>
          <p:cNvPr id="6" name="Picture 5">
            <a:extLst>
              <a:ext uri="{FF2B5EF4-FFF2-40B4-BE49-F238E27FC236}">
                <a16:creationId xmlns:a16="http://schemas.microsoft.com/office/drawing/2014/main" id="{936E1BFE-9498-31CC-CED3-DD2C2D966E9E}"/>
              </a:ext>
            </a:extLst>
          </p:cNvPr>
          <p:cNvPicPr>
            <a:picLocks noChangeAspect="1"/>
          </p:cNvPicPr>
          <p:nvPr/>
        </p:nvPicPr>
        <p:blipFill>
          <a:blip r:embed="rId3"/>
          <a:stretch>
            <a:fillRect/>
          </a:stretch>
        </p:blipFill>
        <p:spPr>
          <a:xfrm>
            <a:off x="0" y="5722585"/>
            <a:ext cx="12192000" cy="1146048"/>
          </a:xfrm>
          <a:prstGeom prst="rect">
            <a:avLst/>
          </a:prstGeom>
        </p:spPr>
      </p:pic>
    </p:spTree>
    <p:extLst>
      <p:ext uri="{BB962C8B-B14F-4D97-AF65-F5344CB8AC3E}">
        <p14:creationId xmlns:p14="http://schemas.microsoft.com/office/powerpoint/2010/main" val="263200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marL="0" marR="0">
              <a:spcBef>
                <a:spcPts val="0"/>
              </a:spcBef>
              <a:spcAft>
                <a:spcPts val="0"/>
              </a:spcAft>
            </a:pPr>
            <a:r>
              <a:rPr lang="en-US" sz="2800" b="1" dirty="0">
                <a:solidFill>
                  <a:schemeClr val="bg1"/>
                </a:solidFill>
                <a:effectLst/>
                <a:latin typeface="Roboto" panose="02000000000000000000" pitchFamily="2" charset="0"/>
                <a:ea typeface="Roboto" panose="02000000000000000000" pitchFamily="2" charset="0"/>
                <a:cs typeface="Roboto" panose="02000000000000000000" pitchFamily="2" charset="0"/>
              </a:rPr>
              <a:t>Attachment 2 - List of Prices and Form of Quotation (1)</a:t>
            </a:r>
            <a:br>
              <a:rPr lang="en-US" sz="18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This Form must be completed and signed by the </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Offeror</a:t>
            </a: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p>
        </p:txBody>
      </p:sp>
      <p:pic>
        <p:nvPicPr>
          <p:cNvPr id="4" name="Picture 3">
            <a:extLst>
              <a:ext uri="{FF2B5EF4-FFF2-40B4-BE49-F238E27FC236}">
                <a16:creationId xmlns:a16="http://schemas.microsoft.com/office/drawing/2014/main" id="{45D3234A-7B52-E111-2370-C6A70ED27A39}"/>
              </a:ext>
            </a:extLst>
          </p:cNvPr>
          <p:cNvPicPr>
            <a:picLocks noChangeAspect="1"/>
          </p:cNvPicPr>
          <p:nvPr/>
        </p:nvPicPr>
        <p:blipFill>
          <a:blip r:embed="rId3"/>
          <a:stretch>
            <a:fillRect/>
          </a:stretch>
        </p:blipFill>
        <p:spPr>
          <a:xfrm>
            <a:off x="0" y="5711853"/>
            <a:ext cx="12192000" cy="1146147"/>
          </a:xfrm>
          <a:prstGeom prst="rect">
            <a:avLst/>
          </a:prstGeom>
        </p:spPr>
      </p:pic>
      <p:pic>
        <p:nvPicPr>
          <p:cNvPr id="6" name="Picture 5">
            <a:extLst>
              <a:ext uri="{FF2B5EF4-FFF2-40B4-BE49-F238E27FC236}">
                <a16:creationId xmlns:a16="http://schemas.microsoft.com/office/drawing/2014/main" id="{B090ACEA-072E-537A-C507-F5D2899207A4}"/>
              </a:ext>
            </a:extLst>
          </p:cNvPr>
          <p:cNvPicPr>
            <a:picLocks noChangeAspect="1"/>
          </p:cNvPicPr>
          <p:nvPr/>
        </p:nvPicPr>
        <p:blipFill>
          <a:blip r:embed="rId4"/>
          <a:stretch>
            <a:fillRect/>
          </a:stretch>
        </p:blipFill>
        <p:spPr>
          <a:xfrm>
            <a:off x="11404713" y="186757"/>
            <a:ext cx="725487" cy="829128"/>
          </a:xfrm>
          <a:prstGeom prst="rect">
            <a:avLst/>
          </a:prstGeom>
        </p:spPr>
      </p:pic>
      <p:pic>
        <p:nvPicPr>
          <p:cNvPr id="5" name="Picture 4">
            <a:extLst>
              <a:ext uri="{FF2B5EF4-FFF2-40B4-BE49-F238E27FC236}">
                <a16:creationId xmlns:a16="http://schemas.microsoft.com/office/drawing/2014/main" id="{12D91F58-4ABB-C4BD-7240-6C38E8F2EEEC}"/>
              </a:ext>
            </a:extLst>
          </p:cNvPr>
          <p:cNvPicPr>
            <a:picLocks noChangeAspect="1"/>
          </p:cNvPicPr>
          <p:nvPr/>
        </p:nvPicPr>
        <p:blipFill>
          <a:blip r:embed="rId5"/>
          <a:stretch>
            <a:fillRect/>
          </a:stretch>
        </p:blipFill>
        <p:spPr>
          <a:xfrm>
            <a:off x="2556968" y="1388304"/>
            <a:ext cx="7574168" cy="4323550"/>
          </a:xfrm>
          <a:prstGeom prst="rect">
            <a:avLst/>
          </a:prstGeom>
        </p:spPr>
      </p:pic>
    </p:spTree>
    <p:extLst>
      <p:ext uri="{BB962C8B-B14F-4D97-AF65-F5344CB8AC3E}">
        <p14:creationId xmlns:p14="http://schemas.microsoft.com/office/powerpoint/2010/main" val="411586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marL="0" marR="0">
              <a:spcBef>
                <a:spcPts val="0"/>
              </a:spcBef>
              <a:spcAft>
                <a:spcPts val="0"/>
              </a:spcAft>
            </a:pPr>
            <a:r>
              <a:rPr lang="en-US" sz="2800" b="1" dirty="0">
                <a:solidFill>
                  <a:schemeClr val="bg1"/>
                </a:solidFill>
                <a:effectLst/>
                <a:latin typeface="Roboto" panose="02000000000000000000" pitchFamily="2" charset="0"/>
                <a:ea typeface="Roboto" panose="02000000000000000000" pitchFamily="2" charset="0"/>
                <a:cs typeface="Roboto" panose="02000000000000000000" pitchFamily="2" charset="0"/>
              </a:rPr>
              <a:t>Attachment 2 - List of Prices and Form of Quotation (2)</a:t>
            </a:r>
            <a:br>
              <a:rPr lang="en-US" sz="18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This Form must be completed and signed by the </a:t>
            </a:r>
            <a:r>
              <a:rPr lang="en-US" sz="1800" dirty="0">
                <a:solidFill>
                  <a:schemeClr val="bg1"/>
                </a:solidFill>
                <a:latin typeface="Roboto" panose="02000000000000000000" pitchFamily="2" charset="0"/>
                <a:ea typeface="Roboto" panose="02000000000000000000" pitchFamily="2" charset="0"/>
                <a:cs typeface="Roboto" panose="02000000000000000000" pitchFamily="2" charset="0"/>
              </a:rPr>
              <a:t>Offeror</a:t>
            </a: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p>
        </p:txBody>
      </p:sp>
      <p:pic>
        <p:nvPicPr>
          <p:cNvPr id="4" name="Picture 3">
            <a:extLst>
              <a:ext uri="{FF2B5EF4-FFF2-40B4-BE49-F238E27FC236}">
                <a16:creationId xmlns:a16="http://schemas.microsoft.com/office/drawing/2014/main" id="{45D3234A-7B52-E111-2370-C6A70ED27A39}"/>
              </a:ext>
            </a:extLst>
          </p:cNvPr>
          <p:cNvPicPr>
            <a:picLocks noChangeAspect="1"/>
          </p:cNvPicPr>
          <p:nvPr/>
        </p:nvPicPr>
        <p:blipFill>
          <a:blip r:embed="rId3"/>
          <a:stretch>
            <a:fillRect/>
          </a:stretch>
        </p:blipFill>
        <p:spPr>
          <a:xfrm>
            <a:off x="0" y="5711853"/>
            <a:ext cx="12192000" cy="1146147"/>
          </a:xfrm>
          <a:prstGeom prst="rect">
            <a:avLst/>
          </a:prstGeom>
        </p:spPr>
      </p:pic>
      <p:pic>
        <p:nvPicPr>
          <p:cNvPr id="6" name="Picture 5">
            <a:extLst>
              <a:ext uri="{FF2B5EF4-FFF2-40B4-BE49-F238E27FC236}">
                <a16:creationId xmlns:a16="http://schemas.microsoft.com/office/drawing/2014/main" id="{B090ACEA-072E-537A-C507-F5D2899207A4}"/>
              </a:ext>
            </a:extLst>
          </p:cNvPr>
          <p:cNvPicPr>
            <a:picLocks noChangeAspect="1"/>
          </p:cNvPicPr>
          <p:nvPr/>
        </p:nvPicPr>
        <p:blipFill>
          <a:blip r:embed="rId4"/>
          <a:stretch>
            <a:fillRect/>
          </a:stretch>
        </p:blipFill>
        <p:spPr>
          <a:xfrm>
            <a:off x="11404713" y="186757"/>
            <a:ext cx="725487" cy="829128"/>
          </a:xfrm>
          <a:prstGeom prst="rect">
            <a:avLst/>
          </a:prstGeom>
        </p:spPr>
      </p:pic>
      <p:pic>
        <p:nvPicPr>
          <p:cNvPr id="5" name="Picture 4">
            <a:extLst>
              <a:ext uri="{FF2B5EF4-FFF2-40B4-BE49-F238E27FC236}">
                <a16:creationId xmlns:a16="http://schemas.microsoft.com/office/drawing/2014/main" id="{A26A5EE3-59EC-E8B8-E50F-E87C3E89B044}"/>
              </a:ext>
            </a:extLst>
          </p:cNvPr>
          <p:cNvPicPr>
            <a:picLocks noChangeAspect="1"/>
          </p:cNvPicPr>
          <p:nvPr/>
        </p:nvPicPr>
        <p:blipFill>
          <a:blip r:embed="rId5"/>
          <a:stretch>
            <a:fillRect/>
          </a:stretch>
        </p:blipFill>
        <p:spPr>
          <a:xfrm>
            <a:off x="2890390" y="1388302"/>
            <a:ext cx="7282310" cy="4323551"/>
          </a:xfrm>
          <a:prstGeom prst="rect">
            <a:avLst/>
          </a:prstGeom>
        </p:spPr>
      </p:pic>
    </p:spTree>
    <p:extLst>
      <p:ext uri="{BB962C8B-B14F-4D97-AF65-F5344CB8AC3E}">
        <p14:creationId xmlns:p14="http://schemas.microsoft.com/office/powerpoint/2010/main" val="129484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0" y="347984"/>
            <a:ext cx="12192000" cy="788691"/>
          </a:xfrm>
          <a:solidFill>
            <a:schemeClr val="tx1"/>
          </a:solidFill>
        </p:spPr>
        <p:txBody>
          <a:bodyPr vert="horz" lIns="91440" tIns="45720" rIns="91440" bIns="45720" rtlCol="0" anchor="ctr">
            <a:noAutofit/>
          </a:bodyPr>
          <a:lstStyle/>
          <a:p>
            <a:pPr marL="0" marR="0">
              <a:spcBef>
                <a:spcPts val="0"/>
              </a:spcBef>
              <a:spcAft>
                <a:spcPts val="0"/>
              </a:spcAft>
            </a:pPr>
            <a:r>
              <a:rPr lang="en-US" sz="3200" b="1" dirty="0">
                <a:solidFill>
                  <a:schemeClr val="bg1"/>
                </a:solidFill>
                <a:effectLst/>
                <a:latin typeface="Roboto" panose="02000000000000000000" pitchFamily="2" charset="0"/>
                <a:ea typeface="Roboto" panose="02000000000000000000" pitchFamily="2" charset="0"/>
                <a:cs typeface="Roboto" panose="02000000000000000000" pitchFamily="2" charset="0"/>
              </a:rPr>
              <a:t>Attachment 2 - List of Prices and Form of Quotation (3)</a:t>
            </a:r>
            <a:br>
              <a:rPr lang="en-US" sz="28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This Form must be completed and signed by the </a:t>
            </a: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Offeror</a:t>
            </a:r>
            <a:r>
              <a:rPr lang="en-US" sz="20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p>
        </p:txBody>
      </p:sp>
      <p:pic>
        <p:nvPicPr>
          <p:cNvPr id="4" name="Picture 3">
            <a:extLst>
              <a:ext uri="{FF2B5EF4-FFF2-40B4-BE49-F238E27FC236}">
                <a16:creationId xmlns:a16="http://schemas.microsoft.com/office/drawing/2014/main" id="{45D3234A-7B52-E111-2370-C6A70ED27A39}"/>
              </a:ext>
            </a:extLst>
          </p:cNvPr>
          <p:cNvPicPr>
            <a:picLocks noChangeAspect="1"/>
          </p:cNvPicPr>
          <p:nvPr/>
        </p:nvPicPr>
        <p:blipFill>
          <a:blip r:embed="rId3"/>
          <a:stretch>
            <a:fillRect/>
          </a:stretch>
        </p:blipFill>
        <p:spPr>
          <a:xfrm>
            <a:off x="0" y="5711853"/>
            <a:ext cx="12192000" cy="1146147"/>
          </a:xfrm>
          <a:prstGeom prst="rect">
            <a:avLst/>
          </a:prstGeom>
        </p:spPr>
      </p:pic>
      <p:pic>
        <p:nvPicPr>
          <p:cNvPr id="6" name="Picture 5">
            <a:extLst>
              <a:ext uri="{FF2B5EF4-FFF2-40B4-BE49-F238E27FC236}">
                <a16:creationId xmlns:a16="http://schemas.microsoft.com/office/drawing/2014/main" id="{B090ACEA-072E-537A-C507-F5D2899207A4}"/>
              </a:ext>
            </a:extLst>
          </p:cNvPr>
          <p:cNvPicPr>
            <a:picLocks noChangeAspect="1"/>
          </p:cNvPicPr>
          <p:nvPr/>
        </p:nvPicPr>
        <p:blipFill>
          <a:blip r:embed="rId4"/>
          <a:stretch>
            <a:fillRect/>
          </a:stretch>
        </p:blipFill>
        <p:spPr>
          <a:xfrm>
            <a:off x="11402292" y="0"/>
            <a:ext cx="725487" cy="829128"/>
          </a:xfrm>
          <a:prstGeom prst="rect">
            <a:avLst/>
          </a:prstGeom>
        </p:spPr>
      </p:pic>
      <p:sp>
        <p:nvSpPr>
          <p:cNvPr id="7" name="TextBox 6">
            <a:extLst>
              <a:ext uri="{FF2B5EF4-FFF2-40B4-BE49-F238E27FC236}">
                <a16:creationId xmlns:a16="http://schemas.microsoft.com/office/drawing/2014/main" id="{7093E727-1121-9578-1297-B7D5CB2B7046}"/>
              </a:ext>
            </a:extLst>
          </p:cNvPr>
          <p:cNvSpPr txBox="1"/>
          <p:nvPr/>
        </p:nvSpPr>
        <p:spPr>
          <a:xfrm>
            <a:off x="3048886" y="2981604"/>
            <a:ext cx="6097772" cy="830997"/>
          </a:xfrm>
          <a:prstGeom prst="rect">
            <a:avLst/>
          </a:prstGeom>
          <a:noFill/>
        </p:spPr>
        <p:txBody>
          <a:bodyPr wrap="square">
            <a:spAutoFit/>
          </a:bodyPr>
          <a:lstStyle/>
          <a:p>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Annex</a:t>
            </a:r>
            <a:r>
              <a:rPr lang="en-US" sz="1800" b="1" spc="-6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2:</a:t>
            </a:r>
            <a:r>
              <a:rPr lang="en-US" sz="1800" b="1" spc="-45"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Quotation</a:t>
            </a:r>
            <a:r>
              <a:rPr lang="en-US" sz="1800" b="1" spc="-55"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Submission</a:t>
            </a:r>
            <a:r>
              <a:rPr lang="en-US" sz="1800" b="1" spc="-5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Form</a:t>
            </a:r>
            <a:r>
              <a:rPr lang="en-US" sz="1800" b="1" spc="-4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a:t>
            </a:r>
            <a:r>
              <a:rPr lang="en-US" sz="1800" b="1" spc="-5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Schedule</a:t>
            </a:r>
            <a:r>
              <a:rPr lang="en-US" sz="1800" b="1" spc="-45"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of</a:t>
            </a:r>
            <a:r>
              <a:rPr lang="en-US" sz="1800" b="1" spc="-55"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spc="-10" dirty="0">
                <a:solidFill>
                  <a:schemeClr val="bg1"/>
                </a:solidFill>
                <a:effectLst/>
                <a:latin typeface="Roboto" panose="02000000000000000000" pitchFamily="2" charset="0"/>
                <a:ea typeface="Roboto" panose="02000000000000000000" pitchFamily="2" charset="0"/>
                <a:cs typeface="Roboto" panose="02000000000000000000" pitchFamily="2" charset="0"/>
              </a:rPr>
              <a:t>Requirements</a:t>
            </a:r>
            <a:br>
              <a:rPr lang="en-US" sz="12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200" dirty="0">
                <a:solidFill>
                  <a:schemeClr val="bg1"/>
                </a:solidFill>
                <a:effectLst/>
                <a:latin typeface="Roboto" panose="02000000000000000000" pitchFamily="2" charset="0"/>
                <a:ea typeface="Roboto" panose="02000000000000000000" pitchFamily="2" charset="0"/>
                <a:cs typeface="Roboto" panose="02000000000000000000" pitchFamily="2" charset="0"/>
              </a:rPr>
              <a:t>This Form must be completed and signed by the Bidders. </a:t>
            </a:r>
            <a:endParaRPr lang="en-US" dirty="0"/>
          </a:p>
        </p:txBody>
      </p:sp>
      <p:pic>
        <p:nvPicPr>
          <p:cNvPr id="5" name="Picture 4">
            <a:extLst>
              <a:ext uri="{FF2B5EF4-FFF2-40B4-BE49-F238E27FC236}">
                <a16:creationId xmlns:a16="http://schemas.microsoft.com/office/drawing/2014/main" id="{A860533E-1215-9453-E071-C16E5E206B7B}"/>
              </a:ext>
            </a:extLst>
          </p:cNvPr>
          <p:cNvPicPr>
            <a:picLocks noChangeAspect="1"/>
          </p:cNvPicPr>
          <p:nvPr/>
        </p:nvPicPr>
        <p:blipFill>
          <a:blip r:embed="rId5"/>
          <a:stretch>
            <a:fillRect/>
          </a:stretch>
        </p:blipFill>
        <p:spPr>
          <a:xfrm>
            <a:off x="3045342" y="1136675"/>
            <a:ext cx="6774067" cy="4575178"/>
          </a:xfrm>
          <a:prstGeom prst="rect">
            <a:avLst/>
          </a:prstGeom>
        </p:spPr>
      </p:pic>
    </p:spTree>
    <p:extLst>
      <p:ext uri="{BB962C8B-B14F-4D97-AF65-F5344CB8AC3E}">
        <p14:creationId xmlns:p14="http://schemas.microsoft.com/office/powerpoint/2010/main" val="315909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0" y="0"/>
            <a:ext cx="11463465" cy="685599"/>
          </a:xfrm>
          <a:solidFill>
            <a:schemeClr val="tx1"/>
          </a:solidFill>
        </p:spPr>
        <p:txBody>
          <a:bodyPr vert="horz" lIns="91440" tIns="45720" rIns="91440" bIns="45720" rtlCol="0" anchor="ctr">
            <a:noAutofit/>
          </a:bodyPr>
          <a:lstStyle/>
          <a:p>
            <a:pPr algn="ctr"/>
            <a:r>
              <a:rPr lang="en-US" sz="2800" kern="1200" dirty="0">
                <a:solidFill>
                  <a:schemeClr val="bg1"/>
                </a:solidFill>
                <a:latin typeface="+mj-lt"/>
                <a:ea typeface="+mj-ea"/>
                <a:cs typeface="+mj-cs"/>
              </a:rPr>
              <a:t>Attachment 3: Offeror Declaration of compliance with                                                    the service technical requirements (1)</a:t>
            </a:r>
          </a:p>
        </p:txBody>
      </p:sp>
      <p:pic>
        <p:nvPicPr>
          <p:cNvPr id="6" name="Picture 5">
            <a:extLst>
              <a:ext uri="{FF2B5EF4-FFF2-40B4-BE49-F238E27FC236}">
                <a16:creationId xmlns:a16="http://schemas.microsoft.com/office/drawing/2014/main" id="{46B67324-C8D1-1933-9152-8D212B4C4C10}"/>
              </a:ext>
            </a:extLst>
          </p:cNvPr>
          <p:cNvPicPr>
            <a:picLocks noChangeAspect="1"/>
          </p:cNvPicPr>
          <p:nvPr/>
        </p:nvPicPr>
        <p:blipFill>
          <a:blip r:embed="rId2"/>
          <a:stretch>
            <a:fillRect/>
          </a:stretch>
        </p:blipFill>
        <p:spPr>
          <a:xfrm>
            <a:off x="0" y="5691062"/>
            <a:ext cx="12192000" cy="1146047"/>
          </a:xfrm>
          <a:prstGeom prst="rect">
            <a:avLst/>
          </a:prstGeom>
        </p:spPr>
      </p:pic>
      <p:pic>
        <p:nvPicPr>
          <p:cNvPr id="7" name="Picture 6">
            <a:extLst>
              <a:ext uri="{FF2B5EF4-FFF2-40B4-BE49-F238E27FC236}">
                <a16:creationId xmlns:a16="http://schemas.microsoft.com/office/drawing/2014/main" id="{62FDC827-C7E2-B54C-B75E-D0F3024151E7}"/>
              </a:ext>
            </a:extLst>
          </p:cNvPr>
          <p:cNvPicPr>
            <a:picLocks noChangeAspect="1"/>
          </p:cNvPicPr>
          <p:nvPr/>
        </p:nvPicPr>
        <p:blipFill>
          <a:blip r:embed="rId3"/>
          <a:stretch>
            <a:fillRect/>
          </a:stretch>
        </p:blipFill>
        <p:spPr>
          <a:xfrm>
            <a:off x="11466513" y="30502"/>
            <a:ext cx="725487" cy="829128"/>
          </a:xfrm>
          <a:prstGeom prst="rect">
            <a:avLst/>
          </a:prstGeom>
        </p:spPr>
      </p:pic>
      <p:pic>
        <p:nvPicPr>
          <p:cNvPr id="4" name="Picture 3">
            <a:extLst>
              <a:ext uri="{FF2B5EF4-FFF2-40B4-BE49-F238E27FC236}">
                <a16:creationId xmlns:a16="http://schemas.microsoft.com/office/drawing/2014/main" id="{E0346382-B7BF-5026-D108-D61BE88B18B0}"/>
              </a:ext>
            </a:extLst>
          </p:cNvPr>
          <p:cNvPicPr>
            <a:picLocks noChangeAspect="1"/>
          </p:cNvPicPr>
          <p:nvPr/>
        </p:nvPicPr>
        <p:blipFill>
          <a:blip r:embed="rId4"/>
          <a:stretch>
            <a:fillRect/>
          </a:stretch>
        </p:blipFill>
        <p:spPr>
          <a:xfrm>
            <a:off x="1812391" y="677656"/>
            <a:ext cx="8564170" cy="4839375"/>
          </a:xfrm>
          <a:prstGeom prst="rect">
            <a:avLst/>
          </a:prstGeom>
        </p:spPr>
      </p:pic>
    </p:spTree>
    <p:extLst>
      <p:ext uri="{BB962C8B-B14F-4D97-AF65-F5344CB8AC3E}">
        <p14:creationId xmlns:p14="http://schemas.microsoft.com/office/powerpoint/2010/main" val="90755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0" y="0"/>
            <a:ext cx="11463465" cy="685599"/>
          </a:xfrm>
          <a:solidFill>
            <a:schemeClr val="tx1"/>
          </a:solidFill>
        </p:spPr>
        <p:txBody>
          <a:bodyPr vert="horz" lIns="91440" tIns="45720" rIns="91440" bIns="45720" rtlCol="0" anchor="ctr">
            <a:noAutofit/>
          </a:bodyPr>
          <a:lstStyle/>
          <a:p>
            <a:pPr algn="ctr"/>
            <a:r>
              <a:rPr lang="en-US" sz="2800" kern="1200" dirty="0">
                <a:solidFill>
                  <a:schemeClr val="bg1"/>
                </a:solidFill>
                <a:latin typeface="+mj-lt"/>
                <a:ea typeface="+mj-ea"/>
                <a:cs typeface="+mj-cs"/>
              </a:rPr>
              <a:t>Attachment 3: Offeror Declaration of compliance with                                                     the service technical requirements (2)</a:t>
            </a:r>
          </a:p>
        </p:txBody>
      </p:sp>
      <p:pic>
        <p:nvPicPr>
          <p:cNvPr id="6" name="Picture 5">
            <a:extLst>
              <a:ext uri="{FF2B5EF4-FFF2-40B4-BE49-F238E27FC236}">
                <a16:creationId xmlns:a16="http://schemas.microsoft.com/office/drawing/2014/main" id="{46B67324-C8D1-1933-9152-8D212B4C4C10}"/>
              </a:ext>
            </a:extLst>
          </p:cNvPr>
          <p:cNvPicPr>
            <a:picLocks noChangeAspect="1"/>
          </p:cNvPicPr>
          <p:nvPr/>
        </p:nvPicPr>
        <p:blipFill>
          <a:blip r:embed="rId2"/>
          <a:stretch>
            <a:fillRect/>
          </a:stretch>
        </p:blipFill>
        <p:spPr>
          <a:xfrm>
            <a:off x="0" y="5691062"/>
            <a:ext cx="12192000" cy="1146047"/>
          </a:xfrm>
          <a:prstGeom prst="rect">
            <a:avLst/>
          </a:prstGeom>
        </p:spPr>
      </p:pic>
      <p:pic>
        <p:nvPicPr>
          <p:cNvPr id="7" name="Picture 6">
            <a:extLst>
              <a:ext uri="{FF2B5EF4-FFF2-40B4-BE49-F238E27FC236}">
                <a16:creationId xmlns:a16="http://schemas.microsoft.com/office/drawing/2014/main" id="{62FDC827-C7E2-B54C-B75E-D0F3024151E7}"/>
              </a:ext>
            </a:extLst>
          </p:cNvPr>
          <p:cNvPicPr>
            <a:picLocks noChangeAspect="1"/>
          </p:cNvPicPr>
          <p:nvPr/>
        </p:nvPicPr>
        <p:blipFill>
          <a:blip r:embed="rId3"/>
          <a:stretch>
            <a:fillRect/>
          </a:stretch>
        </p:blipFill>
        <p:spPr>
          <a:xfrm>
            <a:off x="11466513" y="30502"/>
            <a:ext cx="725487" cy="829128"/>
          </a:xfrm>
          <a:prstGeom prst="rect">
            <a:avLst/>
          </a:prstGeom>
        </p:spPr>
      </p:pic>
      <p:pic>
        <p:nvPicPr>
          <p:cNvPr id="4" name="Picture 3">
            <a:extLst>
              <a:ext uri="{FF2B5EF4-FFF2-40B4-BE49-F238E27FC236}">
                <a16:creationId xmlns:a16="http://schemas.microsoft.com/office/drawing/2014/main" id="{3AD2FC73-72B6-E4DB-255A-A43BC489ABF5}"/>
              </a:ext>
            </a:extLst>
          </p:cNvPr>
          <p:cNvPicPr>
            <a:picLocks noChangeAspect="1"/>
          </p:cNvPicPr>
          <p:nvPr/>
        </p:nvPicPr>
        <p:blipFill>
          <a:blip r:embed="rId4"/>
          <a:stretch>
            <a:fillRect/>
          </a:stretch>
        </p:blipFill>
        <p:spPr>
          <a:xfrm>
            <a:off x="1793338" y="685599"/>
            <a:ext cx="8602275" cy="4963218"/>
          </a:xfrm>
          <a:prstGeom prst="rect">
            <a:avLst/>
          </a:prstGeom>
        </p:spPr>
      </p:pic>
    </p:spTree>
    <p:extLst>
      <p:ext uri="{BB962C8B-B14F-4D97-AF65-F5344CB8AC3E}">
        <p14:creationId xmlns:p14="http://schemas.microsoft.com/office/powerpoint/2010/main" val="163180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0" y="0"/>
            <a:ext cx="11463465" cy="685599"/>
          </a:xfrm>
          <a:solidFill>
            <a:schemeClr val="tx1"/>
          </a:solidFill>
        </p:spPr>
        <p:txBody>
          <a:bodyPr vert="horz" lIns="91440" tIns="45720" rIns="91440" bIns="45720" rtlCol="0" anchor="ctr">
            <a:noAutofit/>
          </a:bodyPr>
          <a:lstStyle/>
          <a:p>
            <a:pPr algn="ctr"/>
            <a:r>
              <a:rPr lang="en-US" sz="3200" b="1" i="0" u="none" strike="noStrike" baseline="0" dirty="0">
                <a:solidFill>
                  <a:schemeClr val="bg1"/>
                </a:solidFill>
                <a:latin typeface="Times New Roman" panose="02020603050405020304" pitchFamily="18" charset="0"/>
              </a:rPr>
              <a:t>Attachment 4: Sample of a Power of Attorney </a:t>
            </a:r>
            <a:endParaRPr lang="en-US" sz="3200" kern="120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A4B20E51-C38A-8969-CDD9-19D9C2B82B70}"/>
              </a:ext>
            </a:extLst>
          </p:cNvPr>
          <p:cNvSpPr txBox="1"/>
          <p:nvPr/>
        </p:nvSpPr>
        <p:spPr>
          <a:xfrm>
            <a:off x="0" y="665303"/>
            <a:ext cx="12185904" cy="532126"/>
          </a:xfrm>
          <a:prstGeom prst="rect">
            <a:avLst/>
          </a:prstGeom>
        </p:spPr>
        <p:txBody>
          <a:bodyPr vert="horz" lIns="91440" tIns="45720" rIns="91440" bIns="45720" rtlCol="0" anchor="ctr">
            <a:normAutofit/>
          </a:bodyPr>
          <a:lstStyle/>
          <a:p>
            <a:pPr algn="ctr">
              <a:lnSpc>
                <a:spcPct val="90000"/>
              </a:lnSpc>
              <a:spcAft>
                <a:spcPts val="600"/>
              </a:spcAft>
            </a:pPr>
            <a:endParaRPr lang="en-US" sz="160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46B67324-C8D1-1933-9152-8D212B4C4C10}"/>
              </a:ext>
            </a:extLst>
          </p:cNvPr>
          <p:cNvPicPr>
            <a:picLocks noChangeAspect="1"/>
          </p:cNvPicPr>
          <p:nvPr/>
        </p:nvPicPr>
        <p:blipFill>
          <a:blip r:embed="rId2"/>
          <a:stretch>
            <a:fillRect/>
          </a:stretch>
        </p:blipFill>
        <p:spPr>
          <a:xfrm>
            <a:off x="0" y="5691062"/>
            <a:ext cx="12192000" cy="1146047"/>
          </a:xfrm>
          <a:prstGeom prst="rect">
            <a:avLst/>
          </a:prstGeom>
        </p:spPr>
      </p:pic>
      <p:pic>
        <p:nvPicPr>
          <p:cNvPr id="7" name="Picture 6">
            <a:extLst>
              <a:ext uri="{FF2B5EF4-FFF2-40B4-BE49-F238E27FC236}">
                <a16:creationId xmlns:a16="http://schemas.microsoft.com/office/drawing/2014/main" id="{62FDC827-C7E2-B54C-B75E-D0F3024151E7}"/>
              </a:ext>
            </a:extLst>
          </p:cNvPr>
          <p:cNvPicPr>
            <a:picLocks noChangeAspect="1"/>
          </p:cNvPicPr>
          <p:nvPr/>
        </p:nvPicPr>
        <p:blipFill>
          <a:blip r:embed="rId3"/>
          <a:stretch>
            <a:fillRect/>
          </a:stretch>
        </p:blipFill>
        <p:spPr>
          <a:xfrm>
            <a:off x="11466513" y="-34813"/>
            <a:ext cx="725487" cy="829128"/>
          </a:xfrm>
          <a:prstGeom prst="rect">
            <a:avLst/>
          </a:prstGeom>
        </p:spPr>
      </p:pic>
      <p:pic>
        <p:nvPicPr>
          <p:cNvPr id="4" name="Picture 3">
            <a:extLst>
              <a:ext uri="{FF2B5EF4-FFF2-40B4-BE49-F238E27FC236}">
                <a16:creationId xmlns:a16="http://schemas.microsoft.com/office/drawing/2014/main" id="{81B26203-585A-E293-A0F8-05364C3A8E64}"/>
              </a:ext>
            </a:extLst>
          </p:cNvPr>
          <p:cNvPicPr>
            <a:picLocks noChangeAspect="1"/>
          </p:cNvPicPr>
          <p:nvPr/>
        </p:nvPicPr>
        <p:blipFill>
          <a:blip r:embed="rId4"/>
          <a:stretch>
            <a:fillRect/>
          </a:stretch>
        </p:blipFill>
        <p:spPr>
          <a:xfrm>
            <a:off x="1668442" y="1028492"/>
            <a:ext cx="8564170" cy="3252563"/>
          </a:xfrm>
          <a:prstGeom prst="rect">
            <a:avLst/>
          </a:prstGeom>
        </p:spPr>
      </p:pic>
    </p:spTree>
    <p:extLst>
      <p:ext uri="{BB962C8B-B14F-4D97-AF65-F5344CB8AC3E}">
        <p14:creationId xmlns:p14="http://schemas.microsoft.com/office/powerpoint/2010/main" val="34102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8B8DB0-5F7A-8AFB-2CD3-016653583116}"/>
              </a:ext>
            </a:extLst>
          </p:cNvPr>
          <p:cNvSpPr>
            <a:spLocks noGrp="1"/>
          </p:cNvSpPr>
          <p:nvPr>
            <p:ph type="title"/>
          </p:nvPr>
        </p:nvSpPr>
        <p:spPr>
          <a:xfrm>
            <a:off x="0" y="0"/>
            <a:ext cx="11463465" cy="685599"/>
          </a:xfrm>
          <a:solidFill>
            <a:schemeClr val="tx1"/>
          </a:solidFill>
        </p:spPr>
        <p:txBody>
          <a:bodyPr vert="horz" lIns="91440" tIns="45720" rIns="91440" bIns="45720" rtlCol="0" anchor="ctr">
            <a:noAutofit/>
          </a:bodyPr>
          <a:lstStyle/>
          <a:p>
            <a:pPr algn="ctr"/>
            <a:r>
              <a:rPr lang="en-US" sz="3200" b="1" i="0" u="none" strike="noStrike" baseline="0" dirty="0">
                <a:solidFill>
                  <a:schemeClr val="bg1"/>
                </a:solidFill>
                <a:latin typeface="Times New Roman" panose="02020603050405020304" pitchFamily="18" charset="0"/>
              </a:rPr>
              <a:t>Attachment 4: Sample of a Power of Attorney </a:t>
            </a:r>
            <a:endParaRPr lang="en-US" sz="3200" kern="120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A4B20E51-C38A-8969-CDD9-19D9C2B82B70}"/>
              </a:ext>
            </a:extLst>
          </p:cNvPr>
          <p:cNvSpPr txBox="1"/>
          <p:nvPr/>
        </p:nvSpPr>
        <p:spPr>
          <a:xfrm>
            <a:off x="0" y="665303"/>
            <a:ext cx="12185904" cy="532126"/>
          </a:xfrm>
          <a:prstGeom prst="rect">
            <a:avLst/>
          </a:prstGeom>
        </p:spPr>
        <p:txBody>
          <a:bodyPr vert="horz" lIns="91440" tIns="45720" rIns="91440" bIns="45720" rtlCol="0" anchor="ctr">
            <a:normAutofit/>
          </a:bodyPr>
          <a:lstStyle/>
          <a:p>
            <a:pPr algn="ctr">
              <a:lnSpc>
                <a:spcPct val="90000"/>
              </a:lnSpc>
              <a:spcAft>
                <a:spcPts val="600"/>
              </a:spcAft>
            </a:pPr>
            <a:endParaRPr lang="en-US" sz="160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46B67324-C8D1-1933-9152-8D212B4C4C10}"/>
              </a:ext>
            </a:extLst>
          </p:cNvPr>
          <p:cNvPicPr>
            <a:picLocks noChangeAspect="1"/>
          </p:cNvPicPr>
          <p:nvPr/>
        </p:nvPicPr>
        <p:blipFill>
          <a:blip r:embed="rId2"/>
          <a:stretch>
            <a:fillRect/>
          </a:stretch>
        </p:blipFill>
        <p:spPr>
          <a:xfrm>
            <a:off x="0" y="5691062"/>
            <a:ext cx="12192000" cy="1146047"/>
          </a:xfrm>
          <a:prstGeom prst="rect">
            <a:avLst/>
          </a:prstGeom>
        </p:spPr>
      </p:pic>
      <p:pic>
        <p:nvPicPr>
          <p:cNvPr id="7" name="Picture 6">
            <a:extLst>
              <a:ext uri="{FF2B5EF4-FFF2-40B4-BE49-F238E27FC236}">
                <a16:creationId xmlns:a16="http://schemas.microsoft.com/office/drawing/2014/main" id="{62FDC827-C7E2-B54C-B75E-D0F3024151E7}"/>
              </a:ext>
            </a:extLst>
          </p:cNvPr>
          <p:cNvPicPr>
            <a:picLocks noChangeAspect="1"/>
          </p:cNvPicPr>
          <p:nvPr/>
        </p:nvPicPr>
        <p:blipFill>
          <a:blip r:embed="rId3"/>
          <a:stretch>
            <a:fillRect/>
          </a:stretch>
        </p:blipFill>
        <p:spPr>
          <a:xfrm>
            <a:off x="11466513" y="-34813"/>
            <a:ext cx="725487" cy="829128"/>
          </a:xfrm>
          <a:prstGeom prst="rect">
            <a:avLst/>
          </a:prstGeom>
        </p:spPr>
      </p:pic>
      <p:pic>
        <p:nvPicPr>
          <p:cNvPr id="4" name="Picture 3">
            <a:extLst>
              <a:ext uri="{FF2B5EF4-FFF2-40B4-BE49-F238E27FC236}">
                <a16:creationId xmlns:a16="http://schemas.microsoft.com/office/drawing/2014/main" id="{7071FD4A-BEE1-B14D-FC95-DB396F7ED20E}"/>
              </a:ext>
            </a:extLst>
          </p:cNvPr>
          <p:cNvPicPr>
            <a:picLocks noChangeAspect="1"/>
          </p:cNvPicPr>
          <p:nvPr/>
        </p:nvPicPr>
        <p:blipFill>
          <a:blip r:embed="rId4"/>
          <a:stretch>
            <a:fillRect/>
          </a:stretch>
        </p:blipFill>
        <p:spPr>
          <a:xfrm>
            <a:off x="3044536" y="794315"/>
            <a:ext cx="6525491" cy="4706007"/>
          </a:xfrm>
          <a:prstGeom prst="rect">
            <a:avLst/>
          </a:prstGeom>
        </p:spPr>
      </p:pic>
    </p:spTree>
    <p:extLst>
      <p:ext uri="{BB962C8B-B14F-4D97-AF65-F5344CB8AC3E}">
        <p14:creationId xmlns:p14="http://schemas.microsoft.com/office/powerpoint/2010/main" val="391566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010A9-4ABF-D1F6-257C-77D6EF14D51C}"/>
              </a:ext>
            </a:extLst>
          </p:cNvPr>
          <p:cNvSpPr>
            <a:spLocks noGrp="1"/>
          </p:cNvSpPr>
          <p:nvPr>
            <p:ph type="title"/>
          </p:nvPr>
        </p:nvSpPr>
        <p:spPr>
          <a:xfrm>
            <a:off x="839787" y="365125"/>
            <a:ext cx="11036779" cy="931409"/>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Procurement Opportunities Advertisements</a:t>
            </a:r>
          </a:p>
        </p:txBody>
      </p:sp>
      <p:sp>
        <p:nvSpPr>
          <p:cNvPr id="5" name="Text Placeholder 4">
            <a:extLst>
              <a:ext uri="{FF2B5EF4-FFF2-40B4-BE49-F238E27FC236}">
                <a16:creationId xmlns:a16="http://schemas.microsoft.com/office/drawing/2014/main" id="{7D4D835F-060A-FFCE-BB20-311ACCF5D54F}"/>
              </a:ext>
            </a:extLst>
          </p:cNvPr>
          <p:cNvSpPr>
            <a:spLocks noGrp="1"/>
          </p:cNvSpPr>
          <p:nvPr>
            <p:ph type="body" idx="1"/>
          </p:nvPr>
        </p:nvSpPr>
        <p:spPr/>
        <p:txBody>
          <a:bodyPr>
            <a:normAutofit fontScale="92500"/>
          </a:bodyPr>
          <a:lstStyle/>
          <a:p>
            <a:r>
              <a:rPr lang="en-US" sz="3200"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General Procurement Notice</a:t>
            </a:r>
          </a:p>
        </p:txBody>
      </p:sp>
      <p:sp>
        <p:nvSpPr>
          <p:cNvPr id="6" name="Content Placeholder 5">
            <a:extLst>
              <a:ext uri="{FF2B5EF4-FFF2-40B4-BE49-F238E27FC236}">
                <a16:creationId xmlns:a16="http://schemas.microsoft.com/office/drawing/2014/main" id="{1CA96452-07FB-EF7E-2D92-432586126124}"/>
              </a:ext>
            </a:extLst>
          </p:cNvPr>
          <p:cNvSpPr>
            <a:spLocks noGrp="1"/>
          </p:cNvSpPr>
          <p:nvPr>
            <p:ph sz="half" idx="2"/>
          </p:nvPr>
        </p:nvSpPr>
        <p:spPr>
          <a:xfrm>
            <a:off x="839788" y="2505075"/>
            <a:ext cx="5157787" cy="3056391"/>
          </a:xfrm>
          <a:solidFill>
            <a:schemeClr val="accent1">
              <a:lumMod val="75000"/>
            </a:schemeClr>
          </a:solidFill>
        </p:spPr>
        <p:txBody>
          <a:bodyPr>
            <a:normAutofit fontScale="92500"/>
          </a:bodyPr>
          <a:lstStyle/>
          <a:p>
            <a:pPr marL="0" marR="0" indent="0" algn="just">
              <a:lnSpc>
                <a:spcPct val="107000"/>
              </a:lnSpc>
              <a:spcBef>
                <a:spcPts val="0"/>
              </a:spcBef>
              <a:spcAft>
                <a:spcPts val="800"/>
              </a:spcAft>
              <a:buNone/>
            </a:pPr>
            <a:r>
              <a:rPr lang="en-US" dirty="0">
                <a:solidFill>
                  <a:schemeClr val="bg1"/>
                </a:solidFill>
                <a:effectLst/>
                <a:latin typeface="Roboto" panose="02000000000000000000" pitchFamily="2" charset="0"/>
                <a:ea typeface="Roboto" panose="02000000000000000000" pitchFamily="2" charset="0"/>
                <a:cs typeface="Roboto" panose="02000000000000000000" pitchFamily="2" charset="0"/>
              </a:rPr>
              <a:t>General Procurement Notice, which shall include procurements planned for upcoming period:</a:t>
            </a:r>
          </a:p>
          <a:p>
            <a:pPr marL="342900" marR="0" lvl="0" indent="-342900" algn="just">
              <a:lnSpc>
                <a:spcPct val="107000"/>
              </a:lnSpc>
              <a:spcBef>
                <a:spcPts val="0"/>
              </a:spcBef>
              <a:spcAft>
                <a:spcPts val="0"/>
              </a:spcAft>
              <a:buFont typeface="Symbol" panose="05050102010706020507" pitchFamily="18" charset="2"/>
              <a:buChar char=""/>
            </a:pPr>
            <a:r>
              <a:rPr lang="en-US" dirty="0">
                <a:solidFill>
                  <a:schemeClr val="bg1"/>
                </a:solidFill>
                <a:effectLst/>
                <a:latin typeface="Roboto" panose="02000000000000000000" pitchFamily="2" charset="0"/>
                <a:ea typeface="Roboto" panose="02000000000000000000" pitchFamily="2" charset="0"/>
                <a:cs typeface="Roboto" panose="02000000000000000000" pitchFamily="2" charset="0"/>
              </a:rPr>
              <a:t>every quarter and </a:t>
            </a:r>
          </a:p>
          <a:p>
            <a:pPr marL="342900" marR="0" lvl="0" indent="-342900" algn="just">
              <a:lnSpc>
                <a:spcPct val="107000"/>
              </a:lnSpc>
              <a:spcBef>
                <a:spcPts val="0"/>
              </a:spcBef>
              <a:spcAft>
                <a:spcPts val="800"/>
              </a:spcAft>
              <a:buFont typeface="Symbol" panose="05050102010706020507" pitchFamily="18" charset="2"/>
              <a:buChar char=""/>
            </a:pPr>
            <a:r>
              <a:rPr lang="en-US" dirty="0">
                <a:solidFill>
                  <a:schemeClr val="bg1"/>
                </a:solidFill>
                <a:effectLst/>
                <a:latin typeface="Roboto" panose="02000000000000000000" pitchFamily="2" charset="0"/>
                <a:ea typeface="Roboto" panose="02000000000000000000" pitchFamily="2" charset="0"/>
                <a:cs typeface="Roboto" panose="02000000000000000000" pitchFamily="2" charset="0"/>
              </a:rPr>
              <a:t>upon updates to the approved Procurement Plan</a:t>
            </a:r>
            <a:r>
              <a:rPr lang="en-US"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p>
          <a:p>
            <a:pPr marL="0" marR="0" lvl="0" indent="0">
              <a:lnSpc>
                <a:spcPct val="107000"/>
              </a:lnSpc>
              <a:spcBef>
                <a:spcPts val="0"/>
              </a:spcBef>
              <a:spcAft>
                <a:spcPts val="800"/>
              </a:spcAft>
              <a:buNone/>
            </a:pPr>
            <a:endParaRPr lang="en-US" sz="1800" dirty="0">
              <a:solidFill>
                <a:schemeClr val="bg1"/>
              </a:solidFill>
              <a:ea typeface="Calibri" panose="020F0502020204030204" pitchFamily="34" charset="0"/>
              <a:cs typeface="Times New Roman" panose="02020603050405020304" pitchFamily="18" charset="0"/>
            </a:endParaRPr>
          </a:p>
        </p:txBody>
      </p:sp>
      <p:sp>
        <p:nvSpPr>
          <p:cNvPr id="55" name="Text Placeholder 54">
            <a:extLst>
              <a:ext uri="{FF2B5EF4-FFF2-40B4-BE49-F238E27FC236}">
                <a16:creationId xmlns:a16="http://schemas.microsoft.com/office/drawing/2014/main" id="{49973469-39AA-6765-100E-0FB0CFD12D40}"/>
              </a:ext>
            </a:extLst>
          </p:cNvPr>
          <p:cNvSpPr>
            <a:spLocks noGrp="1"/>
          </p:cNvSpPr>
          <p:nvPr>
            <p:ph type="body" sz="quarter" idx="3"/>
          </p:nvPr>
        </p:nvSpPr>
        <p:spPr>
          <a:xfrm>
            <a:off x="6172200" y="1681163"/>
            <a:ext cx="5183188" cy="916112"/>
          </a:xfrm>
        </p:spPr>
        <p:txBody>
          <a:bodyPr>
            <a:normAutofit fontScale="92500"/>
          </a:bodyPr>
          <a:lstStyle/>
          <a:p>
            <a:r>
              <a:rPr lang="en-US" sz="3200" dirty="0">
                <a:latin typeface="Roboto" panose="02000000000000000000" pitchFamily="2" charset="0"/>
                <a:ea typeface="Roboto" panose="02000000000000000000" pitchFamily="2" charset="0"/>
                <a:cs typeface="Roboto" panose="02000000000000000000" pitchFamily="2" charset="0"/>
              </a:rPr>
              <a:t>Specific Procurement Notice</a:t>
            </a:r>
          </a:p>
        </p:txBody>
      </p:sp>
      <p:sp>
        <p:nvSpPr>
          <p:cNvPr id="56" name="Content Placeholder 55">
            <a:extLst>
              <a:ext uri="{FF2B5EF4-FFF2-40B4-BE49-F238E27FC236}">
                <a16:creationId xmlns:a16="http://schemas.microsoft.com/office/drawing/2014/main" id="{3E1B06F9-0DE9-FC23-3E49-148344CF8610}"/>
              </a:ext>
            </a:extLst>
          </p:cNvPr>
          <p:cNvSpPr>
            <a:spLocks noGrp="1"/>
          </p:cNvSpPr>
          <p:nvPr>
            <p:ph sz="quarter" idx="4"/>
          </p:nvPr>
        </p:nvSpPr>
        <p:spPr>
          <a:xfrm>
            <a:off x="6172200" y="2612572"/>
            <a:ext cx="5183188" cy="2948894"/>
          </a:xfrm>
        </p:spPr>
        <p:txBody>
          <a:bodyPr>
            <a:normAutofit fontScale="92500"/>
          </a:bodyPr>
          <a:lstStyle/>
          <a:p>
            <a:pPr algn="just"/>
            <a:r>
              <a:rPr lang="en-US" sz="2400" dirty="0">
                <a:latin typeface="Roboto" panose="02000000000000000000" pitchFamily="2" charset="0"/>
                <a:ea typeface="Roboto" panose="02000000000000000000" pitchFamily="2" charset="0"/>
                <a:cs typeface="Roboto" panose="02000000000000000000" pitchFamily="2" charset="0"/>
              </a:rPr>
              <a:t>After the GPN, specific procurement announcements and details for offer submission are advertised. </a:t>
            </a:r>
          </a:p>
          <a:p>
            <a:pPr algn="just"/>
            <a:r>
              <a:rPr lang="en-US" sz="2400" dirty="0">
                <a:latin typeface="Roboto" panose="02000000000000000000" pitchFamily="2" charset="0"/>
                <a:ea typeface="Roboto" panose="02000000000000000000" pitchFamily="2" charset="0"/>
                <a:cs typeface="Roboto" panose="02000000000000000000" pitchFamily="2" charset="0"/>
              </a:rPr>
              <a:t>Used to announce prequalification or short-listing procedures and inform about the availability of bidding or proposal documents.</a:t>
            </a:r>
          </a:p>
          <a:p>
            <a:pPr algn="just"/>
            <a:r>
              <a:rPr lang="en-US" sz="2400" dirty="0">
                <a:latin typeface="Roboto" panose="02000000000000000000" pitchFamily="2" charset="0"/>
                <a:ea typeface="Roboto" panose="02000000000000000000" pitchFamily="2" charset="0"/>
                <a:cs typeface="Roboto" panose="02000000000000000000" pitchFamily="2" charset="0"/>
              </a:rPr>
              <a:t>Same web-sites as the GPN.</a:t>
            </a:r>
          </a:p>
        </p:txBody>
      </p:sp>
      <p:grpSp>
        <p:nvGrpSpPr>
          <p:cNvPr id="47" name="object 12">
            <a:extLst>
              <a:ext uri="{FF2B5EF4-FFF2-40B4-BE49-F238E27FC236}">
                <a16:creationId xmlns:a16="http://schemas.microsoft.com/office/drawing/2014/main" id="{82B4F803-3194-5C7E-F7B8-36425161741F}"/>
              </a:ext>
            </a:extLst>
          </p:cNvPr>
          <p:cNvGrpSpPr/>
          <p:nvPr/>
        </p:nvGrpSpPr>
        <p:grpSpPr>
          <a:xfrm>
            <a:off x="0" y="5709684"/>
            <a:ext cx="12146503" cy="1148316"/>
            <a:chOff x="-6350" y="4470755"/>
            <a:chExt cx="9645015" cy="957580"/>
          </a:xfrm>
        </p:grpSpPr>
        <p:sp>
          <p:nvSpPr>
            <p:cNvPr id="48" name="object 13">
              <a:extLst>
                <a:ext uri="{FF2B5EF4-FFF2-40B4-BE49-F238E27FC236}">
                  <a16:creationId xmlns:a16="http://schemas.microsoft.com/office/drawing/2014/main" id="{91503529-79EB-2493-24FC-894AF6D92EB8}"/>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49" name="object 14">
              <a:extLst>
                <a:ext uri="{FF2B5EF4-FFF2-40B4-BE49-F238E27FC236}">
                  <a16:creationId xmlns:a16="http://schemas.microsoft.com/office/drawing/2014/main" id="{FF91879E-ECE5-3287-FD37-DA935F6A2C54}"/>
                </a:ext>
              </a:extLst>
            </p:cNvPr>
            <p:cNvPicPr/>
            <p:nvPr/>
          </p:nvPicPr>
          <p:blipFill>
            <a:blip r:embed="rId3" cstate="print"/>
            <a:stretch>
              <a:fillRect/>
            </a:stretch>
          </p:blipFill>
          <p:spPr>
            <a:xfrm>
              <a:off x="3924118" y="4606554"/>
              <a:ext cx="761784" cy="685482"/>
            </a:xfrm>
            <a:prstGeom prst="rect">
              <a:avLst/>
            </a:prstGeom>
          </p:spPr>
        </p:pic>
        <p:pic>
          <p:nvPicPr>
            <p:cNvPr id="50" name="object 15">
              <a:extLst>
                <a:ext uri="{FF2B5EF4-FFF2-40B4-BE49-F238E27FC236}">
                  <a16:creationId xmlns:a16="http://schemas.microsoft.com/office/drawing/2014/main" id="{53B36FA8-7177-C7CE-FDE0-721B3168A25B}"/>
                </a:ext>
              </a:extLst>
            </p:cNvPr>
            <p:cNvPicPr/>
            <p:nvPr/>
          </p:nvPicPr>
          <p:blipFill>
            <a:blip r:embed="rId4" cstate="print"/>
            <a:stretch>
              <a:fillRect/>
            </a:stretch>
          </p:blipFill>
          <p:spPr>
            <a:xfrm>
              <a:off x="4983429" y="4583318"/>
              <a:ext cx="724681" cy="731940"/>
            </a:xfrm>
            <a:prstGeom prst="rect">
              <a:avLst/>
            </a:prstGeom>
          </p:spPr>
        </p:pic>
      </p:grpSp>
      <p:sp>
        <p:nvSpPr>
          <p:cNvPr id="2" name="TextBox 1">
            <a:extLst>
              <a:ext uri="{FF2B5EF4-FFF2-40B4-BE49-F238E27FC236}">
                <a16:creationId xmlns:a16="http://schemas.microsoft.com/office/drawing/2014/main" id="{5362BD5E-2172-E413-2886-FEDFAAEF2EDF}"/>
              </a:ext>
            </a:extLst>
          </p:cNvPr>
          <p:cNvSpPr txBox="1"/>
          <p:nvPr/>
        </p:nvSpPr>
        <p:spPr>
          <a:xfrm>
            <a:off x="3331029" y="1296534"/>
            <a:ext cx="5529943" cy="369332"/>
          </a:xfrm>
          <a:prstGeom prst="rect">
            <a:avLst/>
          </a:prstGeom>
          <a:noFill/>
        </p:spPr>
        <p:txBody>
          <a:bodyPr wrap="square" rtlCol="0">
            <a:spAutoFit/>
          </a:bodyPr>
          <a:lstStyle/>
          <a:p>
            <a:pPr algn="ctr"/>
            <a:r>
              <a:rPr lang="en-US" b="1" dirty="0">
                <a:solidFill>
                  <a:schemeClr val="accent2">
                    <a:lumMod val="75000"/>
                  </a:schemeClr>
                </a:solidFill>
              </a:rPr>
              <a:t>How can you learn about procurement opportunities?</a:t>
            </a:r>
            <a:endParaRPr lang="en-GB" b="1" dirty="0">
              <a:solidFill>
                <a:schemeClr val="accent2">
                  <a:lumMod val="75000"/>
                </a:schemeClr>
              </a:solidFill>
            </a:endParaRPr>
          </a:p>
        </p:txBody>
      </p:sp>
    </p:spTree>
    <p:extLst>
      <p:ext uri="{BB962C8B-B14F-4D97-AF65-F5344CB8AC3E}">
        <p14:creationId xmlns:p14="http://schemas.microsoft.com/office/powerpoint/2010/main" val="381280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5E3F79-FE5F-2083-531B-A3EF72077067}"/>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Completing Offer Forms (3)</a:t>
            </a:r>
          </a:p>
        </p:txBody>
      </p:sp>
      <p:graphicFrame>
        <p:nvGraphicFramePr>
          <p:cNvPr id="11" name="Content Placeholder 7">
            <a:extLst>
              <a:ext uri="{FF2B5EF4-FFF2-40B4-BE49-F238E27FC236}">
                <a16:creationId xmlns:a16="http://schemas.microsoft.com/office/drawing/2014/main" id="{64A48162-324B-6D9A-7F56-6B9C5BF01954}"/>
              </a:ext>
            </a:extLst>
          </p:cNvPr>
          <p:cNvGraphicFramePr>
            <a:graphicFrameLocks noGrp="1"/>
          </p:cNvGraphicFramePr>
          <p:nvPr>
            <p:ph sz="half" idx="1"/>
            <p:extLst>
              <p:ext uri="{D42A27DB-BD31-4B8C-83A1-F6EECF244321}">
                <p14:modId xmlns:p14="http://schemas.microsoft.com/office/powerpoint/2010/main" val="424341703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BA92E2AF-8543-552A-A886-34C4DCCBD8E7}"/>
              </a:ext>
            </a:extLst>
          </p:cNvPr>
          <p:cNvSpPr>
            <a:spLocks noGrp="1"/>
          </p:cNvSpPr>
          <p:nvPr>
            <p:ph sz="half" idx="2"/>
          </p:nvPr>
        </p:nvSpPr>
        <p:spPr>
          <a:xfrm>
            <a:off x="6172200" y="1825625"/>
            <a:ext cx="5181600" cy="4667250"/>
          </a:xfrm>
        </p:spPr>
        <p:txBody>
          <a:bodyPr>
            <a:normAutofit fontScale="92500" lnSpcReduction="20000"/>
          </a:bodyPr>
          <a:lstStyle/>
          <a:p>
            <a:pPr algn="just">
              <a:lnSpc>
                <a:spcPct val="107000"/>
              </a:lnSpc>
              <a:spcBef>
                <a:spcPts val="0"/>
              </a:spcBef>
            </a:pPr>
            <a:r>
              <a:rPr lang="en-US" sz="2000" b="1" dirty="0">
                <a:effectLst/>
                <a:latin typeface="Roboto" panose="02000000000000000000" pitchFamily="2" charset="0"/>
                <a:ea typeface="Roboto" panose="02000000000000000000" pitchFamily="2" charset="0"/>
                <a:cs typeface="Roboto" panose="02000000000000000000" pitchFamily="2" charset="0"/>
              </a:rPr>
              <a:t>Offerors shall submit with their quotation’s copies of the following documents:</a:t>
            </a:r>
          </a:p>
          <a:p>
            <a:pPr algn="just">
              <a:lnSpc>
                <a:spcPct val="107000"/>
              </a:lnSpc>
              <a:spcBef>
                <a:spcPts val="0"/>
              </a:spcBef>
            </a:pPr>
            <a:endParaRPr lang="en-US" sz="2000" b="1" dirty="0">
              <a:effectLst/>
              <a:latin typeface="Roboto" panose="02000000000000000000" pitchFamily="2" charset="0"/>
              <a:ea typeface="Roboto" panose="02000000000000000000" pitchFamily="2" charset="0"/>
              <a:cs typeface="Roboto" panose="02000000000000000000" pitchFamily="2" charset="0"/>
            </a:endParaRPr>
          </a:p>
          <a:p>
            <a:pPr algn="just"/>
            <a:r>
              <a:rPr lang="en-GB" sz="18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a. The most recent business registration certificate in Kosovo.</a:t>
            </a:r>
          </a:p>
          <a:p>
            <a:pPr algn="just"/>
            <a:r>
              <a:rPr lang="en-GB" sz="18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b. A Company profile with a brief description of the organization, institutional capacity, and an outline of recent experience in providing design services for print and press. The profile should include a slide deck of graphic design work/portfolio.</a:t>
            </a:r>
          </a:p>
          <a:p>
            <a:pPr algn="just"/>
            <a:r>
              <a:rPr lang="en-GB" sz="18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c. Minimum 3 proofs of recent experience within last three (3) years in designing for print and press – to provide letters of recommendation or copies of contracts with contact information (email and/or phone numbers) for confirmation of satisfactory contract completion.</a:t>
            </a:r>
          </a:p>
          <a:p>
            <a:pPr algn="just"/>
            <a:r>
              <a:rPr lang="en-GB" sz="1800" b="0" i="0" u="none" strike="noStrike" baseline="0" dirty="0">
                <a:solidFill>
                  <a:srgbClr val="000000"/>
                </a:solidFill>
                <a:latin typeface="Roboto" panose="02000000000000000000" pitchFamily="2" charset="0"/>
                <a:ea typeface="Roboto" panose="02000000000000000000" pitchFamily="2" charset="0"/>
                <a:cs typeface="Roboto" panose="02000000000000000000" pitchFamily="2" charset="0"/>
              </a:rPr>
              <a:t>d. CV of proposed lead designer (individual) which should demonstrate at least 5 years’ proven experience in design for print and press.</a:t>
            </a: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0D822A47-27E7-B2A5-2BBB-9D9C6BC6FBAD}"/>
              </a:ext>
            </a:extLst>
          </p:cNvPr>
          <p:cNvPicPr>
            <a:picLocks noChangeAspect="1"/>
          </p:cNvPicPr>
          <p:nvPr/>
        </p:nvPicPr>
        <p:blipFill>
          <a:blip r:embed="rId8"/>
          <a:stretch>
            <a:fillRect/>
          </a:stretch>
        </p:blipFill>
        <p:spPr>
          <a:xfrm>
            <a:off x="11209023" y="198778"/>
            <a:ext cx="725487" cy="829128"/>
          </a:xfrm>
          <a:prstGeom prst="rect">
            <a:avLst/>
          </a:prstGeom>
        </p:spPr>
      </p:pic>
    </p:spTree>
    <p:extLst>
      <p:ext uri="{BB962C8B-B14F-4D97-AF65-F5344CB8AC3E}">
        <p14:creationId xmlns:p14="http://schemas.microsoft.com/office/powerpoint/2010/main" val="168844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A378-23E4-59C6-68D7-1F5123837AF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Zipped Files</a:t>
            </a:r>
          </a:p>
        </p:txBody>
      </p:sp>
      <p:sp>
        <p:nvSpPr>
          <p:cNvPr id="5" name="Text Placeholder 4">
            <a:extLst>
              <a:ext uri="{FF2B5EF4-FFF2-40B4-BE49-F238E27FC236}">
                <a16:creationId xmlns:a16="http://schemas.microsoft.com/office/drawing/2014/main" id="{04ACCD1F-46DA-C574-69C3-4D82FD8BA160}"/>
              </a:ext>
            </a:extLst>
          </p:cNvPr>
          <p:cNvSpPr>
            <a:spLocks noGrp="1"/>
          </p:cNvSpPr>
          <p:nvPr>
            <p:ph type="body" idx="1"/>
          </p:nvPr>
        </p:nvSpPr>
        <p:spPr/>
        <p:txBody>
          <a:bodyPr>
            <a:normAutofit/>
          </a:bodyPr>
          <a:lstStyle/>
          <a:p>
            <a:r>
              <a:rPr lang="en-US" sz="2800" dirty="0">
                <a:latin typeface="Roboto" panose="02000000000000000000" pitchFamily="2" charset="0"/>
                <a:ea typeface="Roboto" panose="02000000000000000000" pitchFamily="2" charset="0"/>
                <a:cs typeface="Roboto" panose="02000000000000000000" pitchFamily="2" charset="0"/>
              </a:rPr>
              <a:t>Technical Advice</a:t>
            </a:r>
          </a:p>
        </p:txBody>
      </p:sp>
      <p:sp>
        <p:nvSpPr>
          <p:cNvPr id="6" name="Text Placeholder 5">
            <a:extLst>
              <a:ext uri="{FF2B5EF4-FFF2-40B4-BE49-F238E27FC236}">
                <a16:creationId xmlns:a16="http://schemas.microsoft.com/office/drawing/2014/main" id="{98CD3DB3-D1CE-7136-0A82-14C8494A3940}"/>
              </a:ext>
            </a:extLst>
          </p:cNvPr>
          <p:cNvSpPr>
            <a:spLocks noGrp="1"/>
          </p:cNvSpPr>
          <p:nvPr>
            <p:ph type="body" sz="quarter" idx="3"/>
          </p:nvPr>
        </p:nvSpPr>
        <p:spPr>
          <a:xfrm>
            <a:off x="6291942" y="533784"/>
            <a:ext cx="5183188" cy="823912"/>
          </a:xfrm>
        </p:spPr>
        <p:txBody>
          <a:bodyPr>
            <a:noAutofit/>
          </a:bodyPr>
          <a:lstStyle/>
          <a:p>
            <a:r>
              <a:rPr lang="en-US" sz="2800" dirty="0">
                <a:effectLst/>
                <a:latin typeface="Roboto" panose="02000000000000000000" pitchFamily="2" charset="0"/>
                <a:ea typeface="Roboto" panose="02000000000000000000" pitchFamily="2" charset="0"/>
                <a:cs typeface="Roboto" panose="02000000000000000000" pitchFamily="2" charset="0"/>
              </a:rPr>
              <a:t>Instruction for uploading your submission</a:t>
            </a: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7" name="Content Placeholder 6">
            <a:extLst>
              <a:ext uri="{FF2B5EF4-FFF2-40B4-BE49-F238E27FC236}">
                <a16:creationId xmlns:a16="http://schemas.microsoft.com/office/drawing/2014/main" id="{E50F1111-B978-7464-01EE-B01F25B5D02F}"/>
              </a:ext>
            </a:extLst>
          </p:cNvPr>
          <p:cNvSpPr>
            <a:spLocks noGrp="1"/>
          </p:cNvSpPr>
          <p:nvPr>
            <p:ph sz="quarter" idx="4"/>
          </p:nvPr>
        </p:nvSpPr>
        <p:spPr>
          <a:xfrm>
            <a:off x="6194427" y="1605515"/>
            <a:ext cx="4710937" cy="3292049"/>
          </a:xfrm>
        </p:spPr>
        <p:txBody>
          <a:bodyPr>
            <a:normAutofit fontScale="25000" lnSpcReduction="20000"/>
          </a:bodyPr>
          <a:lstStyle/>
          <a:p>
            <a:pPr algn="just"/>
            <a:r>
              <a:rPr lang="en-US" sz="8000" dirty="0">
                <a:latin typeface="Roboto" panose="02000000000000000000" pitchFamily="2" charset="0"/>
                <a:ea typeface="Roboto" panose="02000000000000000000" pitchFamily="2" charset="0"/>
                <a:cs typeface="Roboto" panose="02000000000000000000" pitchFamily="2" charset="0"/>
              </a:rPr>
              <a:t>Type this link correctly in a browser: </a:t>
            </a:r>
            <a:r>
              <a:rPr lang="en-US" sz="8000" dirty="0">
                <a:latin typeface="Roboto" panose="02000000000000000000" pitchFamily="2" charset="0"/>
                <a:ea typeface="Roboto" panose="02000000000000000000" pitchFamily="2" charset="0"/>
                <a:cs typeface="Roboto" panose="02000000000000000000" pitchFamily="2" charset="0"/>
                <a:hlinkClick r:id="rId3"/>
              </a:rPr>
              <a:t>https://e.pcloud.com/#page=puplink&amp;code=9c77Z5zYtUHey5xzcrW8fyhDUz8uuAnn7</a:t>
            </a:r>
            <a:r>
              <a:rPr lang="en-US" sz="8000" dirty="0">
                <a:latin typeface="Roboto" panose="02000000000000000000" pitchFamily="2" charset="0"/>
                <a:ea typeface="Roboto" panose="02000000000000000000" pitchFamily="2" charset="0"/>
                <a:cs typeface="Roboto" panose="02000000000000000000" pitchFamily="2" charset="0"/>
              </a:rPr>
              <a:t> </a:t>
            </a:r>
            <a:endParaRPr lang="en-US" sz="6400" dirty="0">
              <a:latin typeface="Roboto" panose="02000000000000000000" pitchFamily="2" charset="0"/>
              <a:ea typeface="Roboto" panose="02000000000000000000" pitchFamily="2" charset="0"/>
              <a:cs typeface="Roboto" panose="02000000000000000000" pitchFamily="2" charset="0"/>
            </a:endParaRPr>
          </a:p>
          <a:p>
            <a:pPr algn="just"/>
            <a:r>
              <a:rPr lang="en-US" sz="8000" dirty="0">
                <a:latin typeface="Roboto" panose="02000000000000000000" pitchFamily="2" charset="0"/>
                <a:ea typeface="Roboto" panose="02000000000000000000" pitchFamily="2" charset="0"/>
                <a:cs typeface="Roboto" panose="02000000000000000000" pitchFamily="2" charset="0"/>
              </a:rPr>
              <a:t>Click Here to Add Files (select your quotation and all relevant documents and click upload)</a:t>
            </a:r>
          </a:p>
          <a:p>
            <a:pPr algn="just"/>
            <a:r>
              <a:rPr lang="en-US" sz="8000" dirty="0">
                <a:latin typeface="Roboto" panose="02000000000000000000" pitchFamily="2" charset="0"/>
                <a:ea typeface="Roboto" panose="02000000000000000000" pitchFamily="2" charset="0"/>
                <a:cs typeface="Roboto" panose="02000000000000000000" pitchFamily="2" charset="0"/>
              </a:rPr>
              <a:t>Enter your: Offerors Name and Email address.</a:t>
            </a:r>
          </a:p>
          <a:p>
            <a:pPr algn="just"/>
            <a:r>
              <a:rPr lang="en-US" sz="8000" dirty="0">
                <a:latin typeface="Roboto" panose="02000000000000000000" pitchFamily="2" charset="0"/>
                <a:ea typeface="Roboto" panose="02000000000000000000" pitchFamily="2" charset="0"/>
                <a:cs typeface="Roboto" panose="02000000000000000000" pitchFamily="2" charset="0"/>
              </a:rPr>
              <a:t>Upload</a:t>
            </a:r>
          </a:p>
          <a:p>
            <a:pPr marL="0" indent="0" algn="just">
              <a:buNone/>
            </a:pPr>
            <a:r>
              <a:rPr lang="en-GB" sz="5600" b="1" dirty="0">
                <a:latin typeface="Roboto" panose="02000000000000000000" pitchFamily="2" charset="0"/>
                <a:ea typeface="Roboto" panose="02000000000000000000" pitchFamily="2" charset="0"/>
                <a:cs typeface="Roboto" panose="02000000000000000000" pitchFamily="2" charset="0"/>
              </a:rPr>
              <a:t>Late submissions will be automatically rejected as the link will expire on the set date and time.</a:t>
            </a:r>
            <a:endParaRPr lang="en-US" sz="8000" dirty="0">
              <a:latin typeface="Roboto" panose="02000000000000000000" pitchFamily="2" charset="0"/>
              <a:ea typeface="Roboto" panose="02000000000000000000" pitchFamily="2" charset="0"/>
              <a:cs typeface="Roboto" panose="02000000000000000000" pitchFamily="2" charset="0"/>
            </a:endParaRPr>
          </a:p>
          <a:p>
            <a:endParaRPr lang="en-US" sz="8600" dirty="0">
              <a:latin typeface="Roboto" panose="02000000000000000000" pitchFamily="2" charset="0"/>
              <a:ea typeface="Roboto" panose="02000000000000000000" pitchFamily="2" charset="0"/>
              <a:cs typeface="Roboto" panose="02000000000000000000" pitchFamily="2" charset="0"/>
            </a:endParaRPr>
          </a:p>
          <a:p>
            <a:endParaRPr lang="en-US" dirty="0"/>
          </a:p>
        </p:txBody>
      </p:sp>
      <p:pic>
        <p:nvPicPr>
          <p:cNvPr id="3" name="Picture 2">
            <a:extLst>
              <a:ext uri="{FF2B5EF4-FFF2-40B4-BE49-F238E27FC236}">
                <a16:creationId xmlns:a16="http://schemas.microsoft.com/office/drawing/2014/main" id="{72DFBBDA-B8F6-9C56-9A2D-F13FDFB86626}"/>
              </a:ext>
            </a:extLst>
          </p:cNvPr>
          <p:cNvPicPr>
            <a:picLocks noChangeAspect="1"/>
          </p:cNvPicPr>
          <p:nvPr/>
        </p:nvPicPr>
        <p:blipFill>
          <a:blip r:embed="rId4"/>
          <a:stretch>
            <a:fillRect/>
          </a:stretch>
        </p:blipFill>
        <p:spPr>
          <a:xfrm>
            <a:off x="0" y="5711952"/>
            <a:ext cx="12192000" cy="1146048"/>
          </a:xfrm>
          <a:prstGeom prst="rect">
            <a:avLst/>
          </a:prstGeom>
        </p:spPr>
      </p:pic>
      <p:pic>
        <p:nvPicPr>
          <p:cNvPr id="1026" name="Picture 2">
            <a:extLst>
              <a:ext uri="{FF2B5EF4-FFF2-40B4-BE49-F238E27FC236}">
                <a16:creationId xmlns:a16="http://schemas.microsoft.com/office/drawing/2014/main" id="{743DDAB9-0F64-B15D-AB75-487F13055B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942" y="4565904"/>
            <a:ext cx="4800601" cy="114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descr="Stopwatch">
            <a:extLst>
              <a:ext uri="{FF2B5EF4-FFF2-40B4-BE49-F238E27FC236}">
                <a16:creationId xmlns:a16="http://schemas.microsoft.com/office/drawing/2014/main" id="{E63145D0-5B0C-43F6-AEAB-51E91D2F2DA8}"/>
              </a:ext>
            </a:extLst>
          </p:cNvPr>
          <p:cNvSpPr>
            <a:spLocks noGrp="1"/>
          </p:cNvSpPr>
          <p:nvPr>
            <p:ph sz="half" idx="2"/>
          </p:nvPr>
        </p:nvSpPr>
        <p:spPr>
          <a:xfrm>
            <a:off x="1755210" y="2727197"/>
            <a:ext cx="1761898" cy="183870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F1568B8E-D12F-B1E5-B94C-803CA1BF0B03}"/>
              </a:ext>
            </a:extLst>
          </p:cNvPr>
          <p:cNvSpPr txBox="1"/>
          <p:nvPr/>
        </p:nvSpPr>
        <p:spPr>
          <a:xfrm>
            <a:off x="1286636" y="4570441"/>
            <a:ext cx="2998032" cy="369332"/>
          </a:xfrm>
          <a:prstGeom prst="rect">
            <a:avLst/>
          </a:prstGeom>
          <a:noFill/>
        </p:spPr>
        <p:txBody>
          <a:bodyPr wrap="square">
            <a:spAutoFit/>
          </a:bodyPr>
          <a:lstStyle/>
          <a:p>
            <a:pPr lvl="0">
              <a:lnSpc>
                <a:spcPct val="100000"/>
              </a:lnSpc>
            </a:pPr>
            <a:r>
              <a:rPr lang="en-US" dirty="0">
                <a:latin typeface="Roboto" panose="02000000000000000000" pitchFamily="2" charset="0"/>
                <a:ea typeface="Roboto" panose="02000000000000000000" pitchFamily="2" charset="0"/>
                <a:cs typeface="Roboto" panose="02000000000000000000" pitchFamily="2" charset="0"/>
              </a:rPr>
              <a:t>Link expires after deadline</a:t>
            </a:r>
          </a:p>
        </p:txBody>
      </p:sp>
    </p:spTree>
    <p:extLst>
      <p:ext uri="{BB962C8B-B14F-4D97-AF65-F5344CB8AC3E}">
        <p14:creationId xmlns:p14="http://schemas.microsoft.com/office/powerpoint/2010/main" val="287032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3CB-1729-B0A1-BE99-8C5513E56C55}"/>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Tips for a Successful Offer</a:t>
            </a:r>
          </a:p>
        </p:txBody>
      </p:sp>
      <p:sp>
        <p:nvSpPr>
          <p:cNvPr id="7" name="Content Placeholder 6">
            <a:extLst>
              <a:ext uri="{FF2B5EF4-FFF2-40B4-BE49-F238E27FC236}">
                <a16:creationId xmlns:a16="http://schemas.microsoft.com/office/drawing/2014/main" id="{0E3D3025-FBEB-AB14-3358-2C7BB8F5E4D7}"/>
              </a:ext>
            </a:extLst>
          </p:cNvPr>
          <p:cNvSpPr>
            <a:spLocks noGrp="1"/>
          </p:cNvSpPr>
          <p:nvPr>
            <p:ph idx="1"/>
          </p:nvPr>
        </p:nvSpPr>
        <p:spPr>
          <a:xfrm>
            <a:off x="1871330" y="1173081"/>
            <a:ext cx="9482470" cy="4838835"/>
          </a:xfrm>
        </p:spPr>
        <p:txBody>
          <a:bodyPr anchor="ctr">
            <a:noAutofit/>
          </a:bodyPr>
          <a:lstStyle/>
          <a:p>
            <a:pPr marL="0" marR="0" indent="0" algn="just">
              <a:spcBef>
                <a:spcPts val="0"/>
              </a:spcBef>
              <a:spcAft>
                <a:spcPts val="800"/>
              </a:spcAft>
              <a:buNone/>
            </a:pPr>
            <a:r>
              <a:rPr lang="en-US" sz="2400" dirty="0">
                <a:effectLst/>
                <a:latin typeface="Roboto" panose="02000000000000000000" pitchFamily="2" charset="0"/>
                <a:ea typeface="Roboto" panose="02000000000000000000" pitchFamily="2" charset="0"/>
                <a:cs typeface="Roboto" panose="02000000000000000000" pitchFamily="2" charset="0"/>
              </a:rPr>
              <a:t>Thorough Document Review: Carefully review </a:t>
            </a:r>
            <a:r>
              <a:rPr lang="en-US" sz="2400" dirty="0">
                <a:latin typeface="Roboto" panose="02000000000000000000" pitchFamily="2" charset="0"/>
                <a:ea typeface="Roboto" panose="02000000000000000000" pitchFamily="2" charset="0"/>
                <a:cs typeface="Roboto" panose="02000000000000000000" pitchFamily="2" charset="0"/>
              </a:rPr>
              <a:t>offer</a:t>
            </a:r>
            <a:r>
              <a:rPr lang="en-US" sz="2400" dirty="0">
                <a:effectLst/>
                <a:latin typeface="Roboto" panose="02000000000000000000" pitchFamily="2" charset="0"/>
                <a:ea typeface="Roboto" panose="02000000000000000000" pitchFamily="2" charset="0"/>
                <a:cs typeface="Roboto" panose="02000000000000000000" pitchFamily="2" charset="0"/>
              </a:rPr>
              <a:t> documents for a clear understanding.</a:t>
            </a:r>
          </a:p>
          <a:p>
            <a:pPr marL="0" marR="0" indent="0" algn="just">
              <a:spcBef>
                <a:spcPts val="0"/>
              </a:spcBef>
              <a:spcAft>
                <a:spcPts val="800"/>
              </a:spcAft>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marR="0" indent="0" algn="just">
              <a:spcBef>
                <a:spcPts val="0"/>
              </a:spcBef>
              <a:spcAft>
                <a:spcPts val="800"/>
              </a:spcAft>
              <a:buNone/>
            </a:pPr>
            <a:r>
              <a:rPr lang="en-US" sz="2400" dirty="0">
                <a:effectLst/>
                <a:latin typeface="Roboto" panose="02000000000000000000" pitchFamily="2" charset="0"/>
                <a:ea typeface="Roboto" panose="02000000000000000000" pitchFamily="2" charset="0"/>
                <a:cs typeface="Roboto" panose="02000000000000000000" pitchFamily="2" charset="0"/>
              </a:rPr>
              <a:t>Complete &amp; Organized Submission: Ensure your </a:t>
            </a:r>
            <a:r>
              <a:rPr lang="en-US" sz="2400" dirty="0">
                <a:latin typeface="Roboto" panose="02000000000000000000" pitchFamily="2" charset="0"/>
                <a:ea typeface="Roboto" panose="02000000000000000000" pitchFamily="2" charset="0"/>
                <a:cs typeface="Roboto" panose="02000000000000000000" pitchFamily="2" charset="0"/>
              </a:rPr>
              <a:t>offer</a:t>
            </a:r>
            <a:r>
              <a:rPr lang="en-US" sz="2400" dirty="0">
                <a:effectLst/>
                <a:latin typeface="Roboto" panose="02000000000000000000" pitchFamily="2" charset="0"/>
                <a:ea typeface="Roboto" panose="02000000000000000000" pitchFamily="2" charset="0"/>
                <a:cs typeface="Roboto" panose="02000000000000000000" pitchFamily="2" charset="0"/>
              </a:rPr>
              <a:t> is complete, well-organized, and follows formatting guidelines.</a:t>
            </a:r>
          </a:p>
          <a:p>
            <a:pPr marL="0" marR="0" indent="0" algn="just">
              <a:spcBef>
                <a:spcPts val="0"/>
              </a:spcBef>
              <a:spcAft>
                <a:spcPts val="800"/>
              </a:spcAft>
              <a:buNone/>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0" marR="0" indent="0" algn="just">
              <a:spcBef>
                <a:spcPts val="0"/>
              </a:spcBef>
              <a:spcAft>
                <a:spcPts val="800"/>
              </a:spcAft>
              <a:buNone/>
            </a:pPr>
            <a:r>
              <a:rPr lang="en-US" sz="2400" dirty="0">
                <a:effectLst/>
                <a:latin typeface="Roboto" panose="02000000000000000000" pitchFamily="2" charset="0"/>
                <a:ea typeface="Roboto" panose="02000000000000000000" pitchFamily="2" charset="0"/>
                <a:cs typeface="Roboto" panose="02000000000000000000" pitchFamily="2" charset="0"/>
              </a:rPr>
              <a:t>Early Submission: Submit your </a:t>
            </a:r>
            <a:r>
              <a:rPr lang="en-US" sz="2400" dirty="0">
                <a:latin typeface="Roboto" panose="02000000000000000000" pitchFamily="2" charset="0"/>
                <a:ea typeface="Roboto" panose="02000000000000000000" pitchFamily="2" charset="0"/>
                <a:cs typeface="Roboto" panose="02000000000000000000" pitchFamily="2" charset="0"/>
              </a:rPr>
              <a:t>offer</a:t>
            </a:r>
            <a:r>
              <a:rPr lang="en-US" sz="2400" dirty="0">
                <a:effectLst/>
                <a:latin typeface="Roboto" panose="02000000000000000000" pitchFamily="2" charset="0"/>
                <a:ea typeface="Roboto" panose="02000000000000000000" pitchFamily="2" charset="0"/>
                <a:cs typeface="Roboto" panose="02000000000000000000" pitchFamily="2" charset="0"/>
              </a:rPr>
              <a:t> well ahead of the deadline for ample time.</a:t>
            </a:r>
            <a:endParaRPr lang="en-US" sz="24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4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solidFill>
                  <a:srgbClr val="FF0000"/>
                </a:solidFill>
                <a:effectLst/>
                <a:latin typeface="Roboto" panose="02000000000000000000" pitchFamily="2" charset="0"/>
                <a:ea typeface="Roboto" panose="02000000000000000000" pitchFamily="2" charset="0"/>
                <a:cs typeface="Roboto" panose="02000000000000000000" pitchFamily="2" charset="0"/>
              </a:rPr>
              <a:t>These steps help you submit a competitive and compliant.</a:t>
            </a:r>
            <a:endParaRPr lang="en-US" sz="20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pic>
        <p:nvPicPr>
          <p:cNvPr id="7170" name="Picture 2" descr="Understanding peer review - Author Services">
            <a:extLst>
              <a:ext uri="{FF2B5EF4-FFF2-40B4-BE49-F238E27FC236}">
                <a16:creationId xmlns:a16="http://schemas.microsoft.com/office/drawing/2014/main" id="{77F8D3E7-D133-CDE9-6E43-0A865616D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54753"/>
            <a:ext cx="849664" cy="792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EA0CEE-43AA-B27E-3CBD-E15D7FA5795D}"/>
              </a:ext>
            </a:extLst>
          </p:cNvPr>
          <p:cNvPicPr>
            <a:picLocks noChangeAspect="1"/>
          </p:cNvPicPr>
          <p:nvPr/>
        </p:nvPicPr>
        <p:blipFill>
          <a:blip r:embed="rId4"/>
          <a:stretch>
            <a:fillRect/>
          </a:stretch>
        </p:blipFill>
        <p:spPr>
          <a:xfrm>
            <a:off x="0" y="5738229"/>
            <a:ext cx="12192000" cy="1146048"/>
          </a:xfrm>
          <a:prstGeom prst="rect">
            <a:avLst/>
          </a:prstGeom>
        </p:spPr>
      </p:pic>
      <p:pic>
        <p:nvPicPr>
          <p:cNvPr id="8" name="Picture 7">
            <a:extLst>
              <a:ext uri="{FF2B5EF4-FFF2-40B4-BE49-F238E27FC236}">
                <a16:creationId xmlns:a16="http://schemas.microsoft.com/office/drawing/2014/main" id="{A3C74CDD-C888-6076-5D33-2D67D716C4C6}"/>
              </a:ext>
            </a:extLst>
          </p:cNvPr>
          <p:cNvPicPr>
            <a:picLocks noChangeAspect="1"/>
          </p:cNvPicPr>
          <p:nvPr/>
        </p:nvPicPr>
        <p:blipFill>
          <a:blip r:embed="rId5"/>
          <a:stretch>
            <a:fillRect/>
          </a:stretch>
        </p:blipFill>
        <p:spPr>
          <a:xfrm>
            <a:off x="11130516" y="209964"/>
            <a:ext cx="725487" cy="829128"/>
          </a:xfrm>
          <a:prstGeom prst="rect">
            <a:avLst/>
          </a:prstGeom>
        </p:spPr>
      </p:pic>
      <p:pic>
        <p:nvPicPr>
          <p:cNvPr id="10" name="Picture 9">
            <a:extLst>
              <a:ext uri="{FF2B5EF4-FFF2-40B4-BE49-F238E27FC236}">
                <a16:creationId xmlns:a16="http://schemas.microsoft.com/office/drawing/2014/main" id="{02D0D6B8-07C8-73DD-3FA0-D443A9ECD067}"/>
              </a:ext>
            </a:extLst>
          </p:cNvPr>
          <p:cNvPicPr>
            <a:picLocks noChangeAspect="1"/>
          </p:cNvPicPr>
          <p:nvPr/>
        </p:nvPicPr>
        <p:blipFill>
          <a:blip r:embed="rId6"/>
          <a:stretch>
            <a:fillRect/>
          </a:stretch>
        </p:blipFill>
        <p:spPr>
          <a:xfrm flipH="1">
            <a:off x="838200" y="2758159"/>
            <a:ext cx="849665" cy="697496"/>
          </a:xfrm>
          <a:prstGeom prst="rect">
            <a:avLst/>
          </a:prstGeom>
        </p:spPr>
      </p:pic>
      <p:pic>
        <p:nvPicPr>
          <p:cNvPr id="11" name="Picture 10">
            <a:extLst>
              <a:ext uri="{FF2B5EF4-FFF2-40B4-BE49-F238E27FC236}">
                <a16:creationId xmlns:a16="http://schemas.microsoft.com/office/drawing/2014/main" id="{4C3F3E01-521D-3D1A-EDC1-F8A01B55B02C}"/>
              </a:ext>
            </a:extLst>
          </p:cNvPr>
          <p:cNvPicPr>
            <a:picLocks noChangeAspect="1"/>
          </p:cNvPicPr>
          <p:nvPr/>
        </p:nvPicPr>
        <p:blipFill>
          <a:blip r:embed="rId7"/>
          <a:stretch>
            <a:fillRect/>
          </a:stretch>
        </p:blipFill>
        <p:spPr>
          <a:xfrm>
            <a:off x="900193" y="3920712"/>
            <a:ext cx="849665" cy="750721"/>
          </a:xfrm>
          <a:prstGeom prst="rect">
            <a:avLst/>
          </a:prstGeom>
        </p:spPr>
      </p:pic>
    </p:spTree>
    <p:extLst>
      <p:ext uri="{BB962C8B-B14F-4D97-AF65-F5344CB8AC3E}">
        <p14:creationId xmlns:p14="http://schemas.microsoft.com/office/powerpoint/2010/main" val="2361276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4F6D5A5-F6AC-8CDC-A558-9E38E789741A}"/>
              </a:ext>
            </a:extLst>
          </p:cNvPr>
          <p:cNvSpPr>
            <a:spLocks noGrp="1"/>
          </p:cNvSpPr>
          <p:nvPr>
            <p:ph type="title"/>
          </p:nvPr>
        </p:nvSpPr>
        <p:spPr>
          <a:xfrm>
            <a:off x="479394" y="1070800"/>
            <a:ext cx="3939688" cy="5583126"/>
          </a:xfrm>
        </p:spPr>
        <p:txBody>
          <a:bodyPr>
            <a:normAutofit/>
          </a:bodyPr>
          <a:lstStyle/>
          <a:p>
            <a:pPr algn="r"/>
            <a:r>
              <a:rPr lang="en-US" sz="4000" dirty="0">
                <a:latin typeface="Roboto" panose="02000000000000000000" pitchFamily="2" charset="0"/>
                <a:ea typeface="Roboto" panose="02000000000000000000" pitchFamily="2" charset="0"/>
                <a:cs typeface="Roboto" panose="02000000000000000000" pitchFamily="2" charset="0"/>
              </a:rPr>
              <a:t>Bid Challenge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BE36F24-AEC6-95BB-E21C-EEDFAF33F551}"/>
              </a:ext>
            </a:extLst>
          </p:cNvPr>
          <p:cNvGraphicFramePr>
            <a:graphicFrameLocks noGrp="1"/>
          </p:cNvGraphicFramePr>
          <p:nvPr>
            <p:ph idx="1"/>
            <p:extLst>
              <p:ext uri="{D42A27DB-BD31-4B8C-83A1-F6EECF244321}">
                <p14:modId xmlns:p14="http://schemas.microsoft.com/office/powerpoint/2010/main" val="277269467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FF3E33C-17A3-16AD-20F4-3949301D95E0}"/>
              </a:ext>
            </a:extLst>
          </p:cNvPr>
          <p:cNvPicPr>
            <a:picLocks noChangeAspect="1"/>
          </p:cNvPicPr>
          <p:nvPr/>
        </p:nvPicPr>
        <p:blipFill>
          <a:blip r:embed="rId8"/>
          <a:stretch>
            <a:fillRect/>
          </a:stretch>
        </p:blipFill>
        <p:spPr>
          <a:xfrm>
            <a:off x="374447" y="241672"/>
            <a:ext cx="725487" cy="829128"/>
          </a:xfrm>
          <a:prstGeom prst="rect">
            <a:avLst/>
          </a:prstGeom>
        </p:spPr>
      </p:pic>
    </p:spTree>
    <p:extLst>
      <p:ext uri="{BB962C8B-B14F-4D97-AF65-F5344CB8AC3E}">
        <p14:creationId xmlns:p14="http://schemas.microsoft.com/office/powerpoint/2010/main" val="415484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663167"/>
            <a:ext cx="12181382" cy="1194930"/>
            <a:chOff x="0" y="4477105"/>
            <a:chExt cx="9632315" cy="944880"/>
          </a:xfrm>
        </p:grpSpPr>
        <p:sp>
          <p:nvSpPr>
            <p:cNvPr id="5" name="object 5"/>
            <p:cNvSpPr/>
            <p:nvPr/>
          </p:nvSpPr>
          <p:spPr>
            <a:xfrm>
              <a:off x="0" y="4477105"/>
              <a:ext cx="9632315" cy="944880"/>
            </a:xfrm>
            <a:custGeom>
              <a:avLst/>
              <a:gdLst/>
              <a:ahLst/>
              <a:cxnLst/>
              <a:rect l="l" t="t" r="r" b="b"/>
              <a:pathLst>
                <a:path w="9632315" h="944879">
                  <a:moveTo>
                    <a:pt x="9632226" y="0"/>
                  </a:moveTo>
                  <a:lnTo>
                    <a:pt x="0" y="0"/>
                  </a:lnTo>
                  <a:lnTo>
                    <a:pt x="0" y="944372"/>
                  </a:lnTo>
                  <a:lnTo>
                    <a:pt x="9632226" y="944372"/>
                  </a:lnTo>
                  <a:lnTo>
                    <a:pt x="9632226" y="0"/>
                  </a:lnTo>
                  <a:close/>
                </a:path>
              </a:pathLst>
            </a:custGeom>
            <a:solidFill>
              <a:srgbClr val="FFFFFF"/>
            </a:solidFill>
          </p:spPr>
          <p:txBody>
            <a:bodyPr wrap="square" lIns="0" tIns="0" rIns="0" bIns="0" rtlCol="0"/>
            <a:lstStyle/>
            <a:p>
              <a:endParaRPr sz="2276"/>
            </a:p>
          </p:txBody>
        </p:sp>
        <p:sp>
          <p:nvSpPr>
            <p:cNvPr id="6" name="object 6"/>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sz="2276"/>
            </a:p>
          </p:txBody>
        </p:sp>
        <p:pic>
          <p:nvPicPr>
            <p:cNvPr id="7" name="object 7"/>
            <p:cNvPicPr/>
            <p:nvPr/>
          </p:nvPicPr>
          <p:blipFill>
            <a:blip r:embed="rId3" cstate="print"/>
            <a:stretch>
              <a:fillRect/>
            </a:stretch>
          </p:blipFill>
          <p:spPr>
            <a:xfrm>
              <a:off x="3924118" y="4606550"/>
              <a:ext cx="761784" cy="685482"/>
            </a:xfrm>
            <a:prstGeom prst="rect">
              <a:avLst/>
            </a:prstGeom>
          </p:spPr>
        </p:pic>
        <p:pic>
          <p:nvPicPr>
            <p:cNvPr id="8" name="object 8"/>
            <p:cNvPicPr/>
            <p:nvPr/>
          </p:nvPicPr>
          <p:blipFill>
            <a:blip r:embed="rId4" cstate="print"/>
            <a:stretch>
              <a:fillRect/>
            </a:stretch>
          </p:blipFill>
          <p:spPr>
            <a:xfrm>
              <a:off x="4983429" y="4583314"/>
              <a:ext cx="724681" cy="731940"/>
            </a:xfrm>
            <a:prstGeom prst="rect">
              <a:avLst/>
            </a:prstGeom>
          </p:spPr>
        </p:pic>
      </p:grpSp>
      <p:sp>
        <p:nvSpPr>
          <p:cNvPr id="9" name="object 9"/>
          <p:cNvSpPr/>
          <p:nvPr/>
        </p:nvSpPr>
        <p:spPr>
          <a:xfrm>
            <a:off x="11173519" y="31898"/>
            <a:ext cx="913865" cy="1048776"/>
          </a:xfrm>
          <a:custGeom>
            <a:avLst/>
            <a:gdLst/>
            <a:ahLst/>
            <a:cxnLst/>
            <a:rect l="l" t="t" r="r" b="b"/>
            <a:pathLst>
              <a:path w="722629" h="829310">
                <a:moveTo>
                  <a:pt x="14719" y="601980"/>
                </a:moveTo>
                <a:lnTo>
                  <a:pt x="6984" y="604520"/>
                </a:lnTo>
                <a:lnTo>
                  <a:pt x="0" y="615950"/>
                </a:lnTo>
                <a:lnTo>
                  <a:pt x="2070" y="623570"/>
                </a:lnTo>
                <a:lnTo>
                  <a:pt x="355930" y="828040"/>
                </a:lnTo>
                <a:lnTo>
                  <a:pt x="357352" y="829310"/>
                </a:lnTo>
                <a:lnTo>
                  <a:pt x="366864" y="829310"/>
                </a:lnTo>
                <a:lnTo>
                  <a:pt x="367791" y="828040"/>
                </a:lnTo>
                <a:lnTo>
                  <a:pt x="369417" y="828040"/>
                </a:lnTo>
                <a:lnTo>
                  <a:pt x="369722" y="826770"/>
                </a:lnTo>
                <a:lnTo>
                  <a:pt x="371208" y="825500"/>
                </a:lnTo>
                <a:lnTo>
                  <a:pt x="371957" y="825500"/>
                </a:lnTo>
                <a:lnTo>
                  <a:pt x="372503" y="824230"/>
                </a:lnTo>
                <a:lnTo>
                  <a:pt x="372808" y="824230"/>
                </a:lnTo>
                <a:lnTo>
                  <a:pt x="373227" y="822960"/>
                </a:lnTo>
                <a:lnTo>
                  <a:pt x="404146" y="769620"/>
                </a:lnTo>
                <a:lnTo>
                  <a:pt x="374789" y="769620"/>
                </a:lnTo>
                <a:lnTo>
                  <a:pt x="374789" y="740410"/>
                </a:lnTo>
                <a:lnTo>
                  <a:pt x="384994" y="725170"/>
                </a:lnTo>
                <a:lnTo>
                  <a:pt x="228447" y="725170"/>
                </a:lnTo>
                <a:lnTo>
                  <a:pt x="14719" y="601980"/>
                </a:lnTo>
                <a:close/>
              </a:path>
              <a:path w="722629" h="829310">
                <a:moveTo>
                  <a:pt x="551378" y="563880"/>
                </a:moveTo>
                <a:lnTo>
                  <a:pt x="523405" y="563880"/>
                </a:lnTo>
                <a:lnTo>
                  <a:pt x="417245" y="777240"/>
                </a:lnTo>
                <a:lnTo>
                  <a:pt x="419798" y="784860"/>
                </a:lnTo>
                <a:lnTo>
                  <a:pt x="427875" y="789940"/>
                </a:lnTo>
                <a:lnTo>
                  <a:pt x="436321" y="789940"/>
                </a:lnTo>
                <a:lnTo>
                  <a:pt x="440816" y="787400"/>
                </a:lnTo>
                <a:lnTo>
                  <a:pt x="443014" y="782320"/>
                </a:lnTo>
                <a:lnTo>
                  <a:pt x="551378" y="563880"/>
                </a:lnTo>
                <a:close/>
              </a:path>
              <a:path w="722629" h="829310">
                <a:moveTo>
                  <a:pt x="557678" y="551180"/>
                </a:moveTo>
                <a:lnTo>
                  <a:pt x="501497" y="551180"/>
                </a:lnTo>
                <a:lnTo>
                  <a:pt x="374789" y="769620"/>
                </a:lnTo>
                <a:lnTo>
                  <a:pt x="404146" y="769620"/>
                </a:lnTo>
                <a:lnTo>
                  <a:pt x="523405" y="563880"/>
                </a:lnTo>
                <a:lnTo>
                  <a:pt x="551378" y="563880"/>
                </a:lnTo>
                <a:lnTo>
                  <a:pt x="557678" y="551180"/>
                </a:lnTo>
                <a:close/>
              </a:path>
              <a:path w="722629" h="829310">
                <a:moveTo>
                  <a:pt x="606744" y="506730"/>
                </a:moveTo>
                <a:lnTo>
                  <a:pt x="579729" y="506730"/>
                </a:lnTo>
                <a:lnTo>
                  <a:pt x="486879" y="739140"/>
                </a:lnTo>
                <a:lnTo>
                  <a:pt x="490029" y="746760"/>
                </a:lnTo>
                <a:lnTo>
                  <a:pt x="498055" y="749300"/>
                </a:lnTo>
                <a:lnTo>
                  <a:pt x="506234" y="749300"/>
                </a:lnTo>
                <a:lnTo>
                  <a:pt x="510984" y="746760"/>
                </a:lnTo>
                <a:lnTo>
                  <a:pt x="606744" y="506730"/>
                </a:lnTo>
                <a:close/>
              </a:path>
              <a:path w="722629" h="829310">
                <a:moveTo>
                  <a:pt x="16954" y="521970"/>
                </a:moveTo>
                <a:lnTo>
                  <a:pt x="8991" y="523240"/>
                </a:lnTo>
                <a:lnTo>
                  <a:pt x="215" y="533400"/>
                </a:lnTo>
                <a:lnTo>
                  <a:pt x="1054" y="542290"/>
                </a:lnTo>
                <a:lnTo>
                  <a:pt x="228447" y="725170"/>
                </a:lnTo>
                <a:lnTo>
                  <a:pt x="384994" y="725170"/>
                </a:lnTo>
                <a:lnTo>
                  <a:pt x="405403" y="694690"/>
                </a:lnTo>
                <a:lnTo>
                  <a:pt x="374789" y="694690"/>
                </a:lnTo>
                <a:lnTo>
                  <a:pt x="374789" y="680720"/>
                </a:lnTo>
                <a:lnTo>
                  <a:pt x="212699" y="680720"/>
                </a:lnTo>
                <a:lnTo>
                  <a:pt x="16954" y="521970"/>
                </a:lnTo>
                <a:close/>
              </a:path>
              <a:path w="722629" h="829310">
                <a:moveTo>
                  <a:pt x="653417" y="455930"/>
                </a:moveTo>
                <a:lnTo>
                  <a:pt x="627011" y="455930"/>
                </a:lnTo>
                <a:lnTo>
                  <a:pt x="556666" y="699770"/>
                </a:lnTo>
                <a:lnTo>
                  <a:pt x="560539" y="707390"/>
                </a:lnTo>
                <a:lnTo>
                  <a:pt x="568413" y="709930"/>
                </a:lnTo>
                <a:lnTo>
                  <a:pt x="576249" y="709930"/>
                </a:lnTo>
                <a:lnTo>
                  <a:pt x="581317" y="706120"/>
                </a:lnTo>
                <a:lnTo>
                  <a:pt x="653417" y="455930"/>
                </a:lnTo>
                <a:close/>
              </a:path>
              <a:path w="722629" h="829310">
                <a:moveTo>
                  <a:pt x="619918" y="473710"/>
                </a:moveTo>
                <a:lnTo>
                  <a:pt x="522503" y="473710"/>
                </a:lnTo>
                <a:lnTo>
                  <a:pt x="374789" y="694690"/>
                </a:lnTo>
                <a:lnTo>
                  <a:pt x="405403" y="694690"/>
                </a:lnTo>
                <a:lnTo>
                  <a:pt x="501497" y="551180"/>
                </a:lnTo>
                <a:lnTo>
                  <a:pt x="557678" y="551180"/>
                </a:lnTo>
                <a:lnTo>
                  <a:pt x="579729" y="506730"/>
                </a:lnTo>
                <a:lnTo>
                  <a:pt x="606744" y="506730"/>
                </a:lnTo>
                <a:lnTo>
                  <a:pt x="619918" y="473710"/>
                </a:lnTo>
                <a:close/>
              </a:path>
              <a:path w="722629" h="829310">
                <a:moveTo>
                  <a:pt x="18719" y="441960"/>
                </a:moveTo>
                <a:lnTo>
                  <a:pt x="10706" y="441960"/>
                </a:lnTo>
                <a:lnTo>
                  <a:pt x="634" y="452120"/>
                </a:lnTo>
                <a:lnTo>
                  <a:pt x="482" y="459740"/>
                </a:lnTo>
                <a:lnTo>
                  <a:pt x="212699" y="680720"/>
                </a:lnTo>
                <a:lnTo>
                  <a:pt x="374789" y="680720"/>
                </a:lnTo>
                <a:lnTo>
                  <a:pt x="374789" y="661670"/>
                </a:lnTo>
                <a:lnTo>
                  <a:pt x="379780" y="655320"/>
                </a:lnTo>
                <a:lnTo>
                  <a:pt x="349491" y="655320"/>
                </a:lnTo>
                <a:lnTo>
                  <a:pt x="344682" y="624840"/>
                </a:lnTo>
                <a:lnTo>
                  <a:pt x="194589" y="624840"/>
                </a:lnTo>
                <a:lnTo>
                  <a:pt x="18719" y="441960"/>
                </a:lnTo>
                <a:close/>
              </a:path>
              <a:path w="722629" h="829310">
                <a:moveTo>
                  <a:pt x="691582" y="412750"/>
                </a:moveTo>
                <a:lnTo>
                  <a:pt x="665860" y="412750"/>
                </a:lnTo>
                <a:lnTo>
                  <a:pt x="626706" y="661670"/>
                </a:lnTo>
                <a:lnTo>
                  <a:pt x="631418" y="668020"/>
                </a:lnTo>
                <a:lnTo>
                  <a:pt x="638987" y="669290"/>
                </a:lnTo>
                <a:lnTo>
                  <a:pt x="646429" y="669290"/>
                </a:lnTo>
                <a:lnTo>
                  <a:pt x="651802" y="665480"/>
                </a:lnTo>
                <a:lnTo>
                  <a:pt x="691582" y="412750"/>
                </a:lnTo>
                <a:close/>
              </a:path>
              <a:path w="722629" h="829310">
                <a:moveTo>
                  <a:pt x="359951" y="400050"/>
                </a:moveTo>
                <a:lnTo>
                  <a:pt x="309219" y="400050"/>
                </a:lnTo>
                <a:lnTo>
                  <a:pt x="349491" y="422910"/>
                </a:lnTo>
                <a:lnTo>
                  <a:pt x="349491" y="655320"/>
                </a:lnTo>
                <a:lnTo>
                  <a:pt x="379780" y="655320"/>
                </a:lnTo>
                <a:lnTo>
                  <a:pt x="407725" y="619760"/>
                </a:lnTo>
                <a:lnTo>
                  <a:pt x="374789" y="619760"/>
                </a:lnTo>
                <a:lnTo>
                  <a:pt x="374789" y="581660"/>
                </a:lnTo>
                <a:lnTo>
                  <a:pt x="410243" y="544830"/>
                </a:lnTo>
                <a:lnTo>
                  <a:pt x="374789" y="544830"/>
                </a:lnTo>
                <a:lnTo>
                  <a:pt x="374789" y="501650"/>
                </a:lnTo>
                <a:lnTo>
                  <a:pt x="414105" y="469900"/>
                </a:lnTo>
                <a:lnTo>
                  <a:pt x="374789" y="469900"/>
                </a:lnTo>
                <a:lnTo>
                  <a:pt x="374789" y="422910"/>
                </a:lnTo>
                <a:lnTo>
                  <a:pt x="412406" y="401320"/>
                </a:lnTo>
                <a:lnTo>
                  <a:pt x="362140" y="401320"/>
                </a:lnTo>
                <a:lnTo>
                  <a:pt x="359951" y="400050"/>
                </a:lnTo>
                <a:close/>
              </a:path>
              <a:path w="722629" h="829310">
                <a:moveTo>
                  <a:pt x="722477" y="377190"/>
                </a:moveTo>
                <a:lnTo>
                  <a:pt x="697179" y="377190"/>
                </a:lnTo>
                <a:lnTo>
                  <a:pt x="697179" y="623570"/>
                </a:lnTo>
                <a:lnTo>
                  <a:pt x="702843" y="628650"/>
                </a:lnTo>
                <a:lnTo>
                  <a:pt x="716813" y="628650"/>
                </a:lnTo>
                <a:lnTo>
                  <a:pt x="722477" y="623570"/>
                </a:lnTo>
                <a:lnTo>
                  <a:pt x="722477" y="377190"/>
                </a:lnTo>
                <a:close/>
              </a:path>
              <a:path w="722629" h="829310">
                <a:moveTo>
                  <a:pt x="20065" y="361950"/>
                </a:moveTo>
                <a:lnTo>
                  <a:pt x="12115" y="361950"/>
                </a:lnTo>
                <a:lnTo>
                  <a:pt x="1130" y="369570"/>
                </a:lnTo>
                <a:lnTo>
                  <a:pt x="177" y="378460"/>
                </a:lnTo>
                <a:lnTo>
                  <a:pt x="194589" y="624840"/>
                </a:lnTo>
                <a:lnTo>
                  <a:pt x="344682" y="624840"/>
                </a:lnTo>
                <a:lnTo>
                  <a:pt x="343881" y="619760"/>
                </a:lnTo>
                <a:lnTo>
                  <a:pt x="318173" y="619760"/>
                </a:lnTo>
                <a:lnTo>
                  <a:pt x="305735" y="576580"/>
                </a:lnTo>
                <a:lnTo>
                  <a:pt x="279323" y="576580"/>
                </a:lnTo>
                <a:lnTo>
                  <a:pt x="272217" y="558800"/>
                </a:lnTo>
                <a:lnTo>
                  <a:pt x="174777" y="558800"/>
                </a:lnTo>
                <a:lnTo>
                  <a:pt x="20065" y="361950"/>
                </a:lnTo>
                <a:close/>
              </a:path>
              <a:path w="722629" h="829310">
                <a:moveTo>
                  <a:pt x="294278" y="361950"/>
                </a:moveTo>
                <a:lnTo>
                  <a:pt x="243916" y="361950"/>
                </a:lnTo>
                <a:lnTo>
                  <a:pt x="281050" y="383540"/>
                </a:lnTo>
                <a:lnTo>
                  <a:pt x="318173" y="619760"/>
                </a:lnTo>
                <a:lnTo>
                  <a:pt x="343881" y="619760"/>
                </a:lnTo>
                <a:lnTo>
                  <a:pt x="309219" y="400050"/>
                </a:lnTo>
                <a:lnTo>
                  <a:pt x="359951" y="400050"/>
                </a:lnTo>
                <a:lnTo>
                  <a:pt x="294278" y="361950"/>
                </a:lnTo>
                <a:close/>
              </a:path>
              <a:path w="722629" h="829310">
                <a:moveTo>
                  <a:pt x="692381" y="407670"/>
                </a:moveTo>
                <a:lnTo>
                  <a:pt x="542277" y="407670"/>
                </a:lnTo>
                <a:lnTo>
                  <a:pt x="374789" y="619760"/>
                </a:lnTo>
                <a:lnTo>
                  <a:pt x="407725" y="619760"/>
                </a:lnTo>
                <a:lnTo>
                  <a:pt x="522503" y="473710"/>
                </a:lnTo>
                <a:lnTo>
                  <a:pt x="619918" y="473710"/>
                </a:lnTo>
                <a:lnTo>
                  <a:pt x="627011" y="455930"/>
                </a:lnTo>
                <a:lnTo>
                  <a:pt x="653417" y="455930"/>
                </a:lnTo>
                <a:lnTo>
                  <a:pt x="665860" y="412750"/>
                </a:lnTo>
                <a:lnTo>
                  <a:pt x="691582" y="412750"/>
                </a:lnTo>
                <a:lnTo>
                  <a:pt x="692381" y="407670"/>
                </a:lnTo>
                <a:close/>
              </a:path>
              <a:path w="722629" h="829310">
                <a:moveTo>
                  <a:pt x="230794" y="325120"/>
                </a:moveTo>
                <a:lnTo>
                  <a:pt x="178815" y="325120"/>
                </a:lnTo>
                <a:lnTo>
                  <a:pt x="212318" y="344170"/>
                </a:lnTo>
                <a:lnTo>
                  <a:pt x="279323" y="576580"/>
                </a:lnTo>
                <a:lnTo>
                  <a:pt x="305735" y="576580"/>
                </a:lnTo>
                <a:lnTo>
                  <a:pt x="243916" y="361950"/>
                </a:lnTo>
                <a:lnTo>
                  <a:pt x="294278" y="361950"/>
                </a:lnTo>
                <a:lnTo>
                  <a:pt x="230794" y="325120"/>
                </a:lnTo>
                <a:close/>
              </a:path>
              <a:path w="722629" h="829310">
                <a:moveTo>
                  <a:pt x="13233" y="280670"/>
                </a:moveTo>
                <a:lnTo>
                  <a:pt x="1612" y="288290"/>
                </a:lnTo>
                <a:lnTo>
                  <a:pt x="38" y="297180"/>
                </a:lnTo>
                <a:lnTo>
                  <a:pt x="174777" y="558800"/>
                </a:lnTo>
                <a:lnTo>
                  <a:pt x="272217" y="558800"/>
                </a:lnTo>
                <a:lnTo>
                  <a:pt x="259019" y="525780"/>
                </a:lnTo>
                <a:lnTo>
                  <a:pt x="232016" y="525780"/>
                </a:lnTo>
                <a:lnTo>
                  <a:pt x="210018" y="481330"/>
                </a:lnTo>
                <a:lnTo>
                  <a:pt x="153809" y="481330"/>
                </a:lnTo>
                <a:lnTo>
                  <a:pt x="21094" y="281940"/>
                </a:lnTo>
                <a:lnTo>
                  <a:pt x="13233" y="280670"/>
                </a:lnTo>
                <a:close/>
              </a:path>
              <a:path w="722629" h="829310">
                <a:moveTo>
                  <a:pt x="722477" y="351790"/>
                </a:moveTo>
                <a:lnTo>
                  <a:pt x="560362" y="351790"/>
                </a:lnTo>
                <a:lnTo>
                  <a:pt x="374789" y="544830"/>
                </a:lnTo>
                <a:lnTo>
                  <a:pt x="410243" y="544830"/>
                </a:lnTo>
                <a:lnTo>
                  <a:pt x="542277" y="407670"/>
                </a:lnTo>
                <a:lnTo>
                  <a:pt x="692381" y="407670"/>
                </a:lnTo>
                <a:lnTo>
                  <a:pt x="697179" y="377190"/>
                </a:lnTo>
                <a:lnTo>
                  <a:pt x="722477" y="377190"/>
                </a:lnTo>
                <a:lnTo>
                  <a:pt x="722477" y="351790"/>
                </a:lnTo>
                <a:close/>
              </a:path>
              <a:path w="722629" h="829310">
                <a:moveTo>
                  <a:pt x="165122" y="287020"/>
                </a:moveTo>
                <a:lnTo>
                  <a:pt x="113855" y="287020"/>
                </a:lnTo>
                <a:lnTo>
                  <a:pt x="143395" y="303530"/>
                </a:lnTo>
                <a:lnTo>
                  <a:pt x="232016" y="525780"/>
                </a:lnTo>
                <a:lnTo>
                  <a:pt x="259019" y="525780"/>
                </a:lnTo>
                <a:lnTo>
                  <a:pt x="178815" y="325120"/>
                </a:lnTo>
                <a:lnTo>
                  <a:pt x="230794" y="325120"/>
                </a:lnTo>
                <a:lnTo>
                  <a:pt x="165122" y="287020"/>
                </a:lnTo>
                <a:close/>
              </a:path>
              <a:path w="722629" h="829310">
                <a:moveTo>
                  <a:pt x="722350" y="213360"/>
                </a:moveTo>
                <a:lnTo>
                  <a:pt x="1866" y="213360"/>
                </a:lnTo>
                <a:lnTo>
                  <a:pt x="1803" y="215900"/>
                </a:lnTo>
                <a:lnTo>
                  <a:pt x="1981" y="217170"/>
                </a:lnTo>
                <a:lnTo>
                  <a:pt x="2260" y="218440"/>
                </a:lnTo>
                <a:lnTo>
                  <a:pt x="2654" y="219710"/>
                </a:lnTo>
                <a:lnTo>
                  <a:pt x="3136" y="220980"/>
                </a:lnTo>
                <a:lnTo>
                  <a:pt x="3606" y="220980"/>
                </a:lnTo>
                <a:lnTo>
                  <a:pt x="153809" y="481330"/>
                </a:lnTo>
                <a:lnTo>
                  <a:pt x="210018" y="481330"/>
                </a:lnTo>
                <a:lnTo>
                  <a:pt x="203733" y="468630"/>
                </a:lnTo>
                <a:lnTo>
                  <a:pt x="175742" y="468630"/>
                </a:lnTo>
                <a:lnTo>
                  <a:pt x="48996" y="250190"/>
                </a:lnTo>
                <a:lnTo>
                  <a:pt x="349347" y="250190"/>
                </a:lnTo>
                <a:lnTo>
                  <a:pt x="331838" y="247650"/>
                </a:lnTo>
                <a:lnTo>
                  <a:pt x="722477" y="247650"/>
                </a:lnTo>
                <a:lnTo>
                  <a:pt x="722477" y="242570"/>
                </a:lnTo>
                <a:lnTo>
                  <a:pt x="637285" y="242570"/>
                </a:lnTo>
                <a:lnTo>
                  <a:pt x="409244" y="227330"/>
                </a:lnTo>
                <a:lnTo>
                  <a:pt x="722477" y="227330"/>
                </a:lnTo>
                <a:lnTo>
                  <a:pt x="722350" y="213360"/>
                </a:lnTo>
                <a:close/>
              </a:path>
              <a:path w="722629" h="829310">
                <a:moveTo>
                  <a:pt x="722477" y="307340"/>
                </a:moveTo>
                <a:lnTo>
                  <a:pt x="576148" y="307340"/>
                </a:lnTo>
                <a:lnTo>
                  <a:pt x="374789" y="469900"/>
                </a:lnTo>
                <a:lnTo>
                  <a:pt x="414105" y="469900"/>
                </a:lnTo>
                <a:lnTo>
                  <a:pt x="560362" y="351790"/>
                </a:lnTo>
                <a:lnTo>
                  <a:pt x="722477" y="351790"/>
                </a:lnTo>
                <a:lnTo>
                  <a:pt x="722477" y="307340"/>
                </a:lnTo>
                <a:close/>
              </a:path>
              <a:path w="722629" h="829310">
                <a:moveTo>
                  <a:pt x="349347" y="250190"/>
                </a:moveTo>
                <a:lnTo>
                  <a:pt x="48996" y="250190"/>
                </a:lnTo>
                <a:lnTo>
                  <a:pt x="74345" y="264160"/>
                </a:lnTo>
                <a:lnTo>
                  <a:pt x="175742" y="468630"/>
                </a:lnTo>
                <a:lnTo>
                  <a:pt x="203733" y="468630"/>
                </a:lnTo>
                <a:lnTo>
                  <a:pt x="113855" y="287020"/>
                </a:lnTo>
                <a:lnTo>
                  <a:pt x="165122" y="287020"/>
                </a:lnTo>
                <a:lnTo>
                  <a:pt x="160743" y="284480"/>
                </a:lnTo>
                <a:lnTo>
                  <a:pt x="230742" y="284480"/>
                </a:lnTo>
                <a:lnTo>
                  <a:pt x="207810" y="275590"/>
                </a:lnTo>
                <a:lnTo>
                  <a:pt x="310666" y="275590"/>
                </a:lnTo>
                <a:lnTo>
                  <a:pt x="264782" y="264160"/>
                </a:lnTo>
                <a:lnTo>
                  <a:pt x="445647" y="264160"/>
                </a:lnTo>
                <a:lnTo>
                  <a:pt x="349347" y="250190"/>
                </a:lnTo>
                <a:close/>
              </a:path>
              <a:path w="722629" h="829310">
                <a:moveTo>
                  <a:pt x="230742" y="284480"/>
                </a:moveTo>
                <a:lnTo>
                  <a:pt x="160743" y="284480"/>
                </a:lnTo>
                <a:lnTo>
                  <a:pt x="402412" y="378460"/>
                </a:lnTo>
                <a:lnTo>
                  <a:pt x="362140" y="401320"/>
                </a:lnTo>
                <a:lnTo>
                  <a:pt x="412406" y="401320"/>
                </a:lnTo>
                <a:lnTo>
                  <a:pt x="481000" y="361950"/>
                </a:lnTo>
                <a:lnTo>
                  <a:pt x="430580" y="361950"/>
                </a:lnTo>
                <a:lnTo>
                  <a:pt x="230742" y="284480"/>
                </a:lnTo>
                <a:close/>
              </a:path>
              <a:path w="722629" h="829310">
                <a:moveTo>
                  <a:pt x="310666" y="275590"/>
                </a:moveTo>
                <a:lnTo>
                  <a:pt x="207810" y="275590"/>
                </a:lnTo>
                <a:lnTo>
                  <a:pt x="467702" y="340360"/>
                </a:lnTo>
                <a:lnTo>
                  <a:pt x="430580" y="361950"/>
                </a:lnTo>
                <a:lnTo>
                  <a:pt x="481000" y="361950"/>
                </a:lnTo>
                <a:lnTo>
                  <a:pt x="549595" y="322580"/>
                </a:lnTo>
                <a:lnTo>
                  <a:pt x="499300" y="322580"/>
                </a:lnTo>
                <a:lnTo>
                  <a:pt x="310666" y="275590"/>
                </a:lnTo>
                <a:close/>
              </a:path>
              <a:path w="722629" h="829310">
                <a:moveTo>
                  <a:pt x="445647" y="264160"/>
                </a:moveTo>
                <a:lnTo>
                  <a:pt x="264782" y="264160"/>
                </a:lnTo>
                <a:lnTo>
                  <a:pt x="532803" y="302260"/>
                </a:lnTo>
                <a:lnTo>
                  <a:pt x="499300" y="322580"/>
                </a:lnTo>
                <a:lnTo>
                  <a:pt x="549595" y="322580"/>
                </a:lnTo>
                <a:lnTo>
                  <a:pt x="576148" y="307340"/>
                </a:lnTo>
                <a:lnTo>
                  <a:pt x="722477" y="307340"/>
                </a:lnTo>
                <a:lnTo>
                  <a:pt x="722477" y="281940"/>
                </a:lnTo>
                <a:lnTo>
                  <a:pt x="568210" y="281940"/>
                </a:lnTo>
                <a:lnTo>
                  <a:pt x="445647" y="264160"/>
                </a:lnTo>
                <a:close/>
              </a:path>
              <a:path w="722629" h="829310">
                <a:moveTo>
                  <a:pt x="722477" y="247650"/>
                </a:moveTo>
                <a:lnTo>
                  <a:pt x="331838" y="247650"/>
                </a:lnTo>
                <a:lnTo>
                  <a:pt x="597763" y="265430"/>
                </a:lnTo>
                <a:lnTo>
                  <a:pt x="568210" y="281940"/>
                </a:lnTo>
                <a:lnTo>
                  <a:pt x="722477" y="281940"/>
                </a:lnTo>
                <a:lnTo>
                  <a:pt x="722477" y="247650"/>
                </a:lnTo>
                <a:close/>
              </a:path>
              <a:path w="722629" h="829310">
                <a:moveTo>
                  <a:pt x="722477" y="227330"/>
                </a:moveTo>
                <a:lnTo>
                  <a:pt x="662622" y="227330"/>
                </a:lnTo>
                <a:lnTo>
                  <a:pt x="637285" y="242570"/>
                </a:lnTo>
                <a:lnTo>
                  <a:pt x="722477" y="242570"/>
                </a:lnTo>
                <a:lnTo>
                  <a:pt x="722477" y="227330"/>
                </a:lnTo>
                <a:close/>
              </a:path>
              <a:path w="722629" h="829310">
                <a:moveTo>
                  <a:pt x="719251" y="207010"/>
                </a:moveTo>
                <a:lnTo>
                  <a:pt x="4292" y="207010"/>
                </a:lnTo>
                <a:lnTo>
                  <a:pt x="3441" y="208280"/>
                </a:lnTo>
                <a:lnTo>
                  <a:pt x="3416" y="209550"/>
                </a:lnTo>
                <a:lnTo>
                  <a:pt x="3009" y="209550"/>
                </a:lnTo>
                <a:lnTo>
                  <a:pt x="2425" y="210820"/>
                </a:lnTo>
                <a:lnTo>
                  <a:pt x="2324" y="212090"/>
                </a:lnTo>
                <a:lnTo>
                  <a:pt x="1955" y="213360"/>
                </a:lnTo>
                <a:lnTo>
                  <a:pt x="722248" y="213360"/>
                </a:lnTo>
                <a:lnTo>
                  <a:pt x="722185" y="212090"/>
                </a:lnTo>
                <a:lnTo>
                  <a:pt x="721779" y="210820"/>
                </a:lnTo>
                <a:lnTo>
                  <a:pt x="721563" y="210820"/>
                </a:lnTo>
                <a:lnTo>
                  <a:pt x="720724" y="208280"/>
                </a:lnTo>
                <a:lnTo>
                  <a:pt x="720255" y="208280"/>
                </a:lnTo>
                <a:lnTo>
                  <a:pt x="719251" y="207010"/>
                </a:lnTo>
                <a:close/>
              </a:path>
              <a:path w="722629" h="829310">
                <a:moveTo>
                  <a:pt x="718248" y="205740"/>
                </a:moveTo>
                <a:lnTo>
                  <a:pt x="6159" y="205740"/>
                </a:lnTo>
                <a:lnTo>
                  <a:pt x="5054" y="207010"/>
                </a:lnTo>
                <a:lnTo>
                  <a:pt x="719137" y="207010"/>
                </a:lnTo>
                <a:lnTo>
                  <a:pt x="718248" y="205740"/>
                </a:lnTo>
                <a:close/>
              </a:path>
              <a:path w="722629" h="829310">
                <a:moveTo>
                  <a:pt x="717410" y="204470"/>
                </a:moveTo>
                <a:lnTo>
                  <a:pt x="6692" y="204470"/>
                </a:lnTo>
                <a:lnTo>
                  <a:pt x="6654" y="205740"/>
                </a:lnTo>
                <a:lnTo>
                  <a:pt x="717905" y="205740"/>
                </a:lnTo>
                <a:lnTo>
                  <a:pt x="717410" y="204470"/>
                </a:lnTo>
                <a:close/>
              </a:path>
              <a:path w="722629" h="829310">
                <a:moveTo>
                  <a:pt x="361848" y="0"/>
                </a:moveTo>
                <a:lnTo>
                  <a:pt x="7975" y="204470"/>
                </a:lnTo>
                <a:lnTo>
                  <a:pt x="715987" y="204470"/>
                </a:lnTo>
                <a:lnTo>
                  <a:pt x="715302" y="203200"/>
                </a:lnTo>
                <a:lnTo>
                  <a:pt x="711682" y="203200"/>
                </a:lnTo>
                <a:lnTo>
                  <a:pt x="710806" y="201930"/>
                </a:lnTo>
                <a:lnTo>
                  <a:pt x="409244" y="201930"/>
                </a:lnTo>
                <a:lnTo>
                  <a:pt x="648068" y="186690"/>
                </a:lnTo>
                <a:lnTo>
                  <a:pt x="653364" y="181610"/>
                </a:lnTo>
                <a:lnTo>
                  <a:pt x="331889" y="181610"/>
                </a:lnTo>
                <a:lnTo>
                  <a:pt x="437997" y="166370"/>
                </a:lnTo>
                <a:lnTo>
                  <a:pt x="264782" y="166370"/>
                </a:lnTo>
                <a:lnTo>
                  <a:pt x="316085" y="153670"/>
                </a:lnTo>
                <a:lnTo>
                  <a:pt x="207784" y="153670"/>
                </a:lnTo>
                <a:lnTo>
                  <a:pt x="230948" y="144780"/>
                </a:lnTo>
                <a:lnTo>
                  <a:pt x="160743" y="144780"/>
                </a:lnTo>
                <a:lnTo>
                  <a:pt x="374522" y="21590"/>
                </a:lnTo>
                <a:lnTo>
                  <a:pt x="376580" y="13970"/>
                </a:lnTo>
                <a:lnTo>
                  <a:pt x="369608" y="2540"/>
                </a:lnTo>
                <a:lnTo>
                  <a:pt x="361848" y="0"/>
                </a:lnTo>
                <a:close/>
              </a:path>
              <a:path w="722629" h="829310">
                <a:moveTo>
                  <a:pt x="711746" y="201930"/>
                </a:moveTo>
                <a:lnTo>
                  <a:pt x="711682" y="203200"/>
                </a:lnTo>
                <a:lnTo>
                  <a:pt x="712101" y="203200"/>
                </a:lnTo>
                <a:lnTo>
                  <a:pt x="711746" y="201930"/>
                </a:lnTo>
                <a:close/>
              </a:path>
              <a:path w="722629" h="829310">
                <a:moveTo>
                  <a:pt x="646302" y="161290"/>
                </a:moveTo>
                <a:lnTo>
                  <a:pt x="639483" y="162560"/>
                </a:lnTo>
                <a:lnTo>
                  <a:pt x="331889" y="181610"/>
                </a:lnTo>
                <a:lnTo>
                  <a:pt x="653364" y="181610"/>
                </a:lnTo>
                <a:lnTo>
                  <a:pt x="652475" y="167640"/>
                </a:lnTo>
                <a:lnTo>
                  <a:pt x="646302" y="161290"/>
                </a:lnTo>
                <a:close/>
              </a:path>
              <a:path w="722629" h="829310">
                <a:moveTo>
                  <a:pt x="575843" y="120650"/>
                </a:moveTo>
                <a:lnTo>
                  <a:pt x="568947" y="121920"/>
                </a:lnTo>
                <a:lnTo>
                  <a:pt x="264782" y="166370"/>
                </a:lnTo>
                <a:lnTo>
                  <a:pt x="437997" y="166370"/>
                </a:lnTo>
                <a:lnTo>
                  <a:pt x="579475" y="146050"/>
                </a:lnTo>
                <a:lnTo>
                  <a:pt x="584263" y="139700"/>
                </a:lnTo>
                <a:lnTo>
                  <a:pt x="582269" y="125730"/>
                </a:lnTo>
                <a:lnTo>
                  <a:pt x="575843" y="120650"/>
                </a:lnTo>
                <a:close/>
              </a:path>
              <a:path w="722629" h="829310">
                <a:moveTo>
                  <a:pt x="504990" y="80010"/>
                </a:moveTo>
                <a:lnTo>
                  <a:pt x="498182" y="82550"/>
                </a:lnTo>
                <a:lnTo>
                  <a:pt x="207784" y="153670"/>
                </a:lnTo>
                <a:lnTo>
                  <a:pt x="316085" y="153670"/>
                </a:lnTo>
                <a:lnTo>
                  <a:pt x="511035" y="105410"/>
                </a:lnTo>
                <a:lnTo>
                  <a:pt x="515175" y="97790"/>
                </a:lnTo>
                <a:lnTo>
                  <a:pt x="511822" y="85090"/>
                </a:lnTo>
                <a:lnTo>
                  <a:pt x="504990" y="80010"/>
                </a:lnTo>
                <a:close/>
              </a:path>
              <a:path w="722629" h="829310">
                <a:moveTo>
                  <a:pt x="433641" y="40640"/>
                </a:moveTo>
                <a:lnTo>
                  <a:pt x="160743" y="144780"/>
                </a:lnTo>
                <a:lnTo>
                  <a:pt x="230948" y="144780"/>
                </a:lnTo>
                <a:lnTo>
                  <a:pt x="442734" y="63500"/>
                </a:lnTo>
                <a:lnTo>
                  <a:pt x="445985" y="55880"/>
                </a:lnTo>
                <a:lnTo>
                  <a:pt x="440969" y="43180"/>
                </a:lnTo>
                <a:lnTo>
                  <a:pt x="433641" y="40640"/>
                </a:lnTo>
                <a:close/>
              </a:path>
            </a:pathLst>
          </a:custGeom>
          <a:solidFill>
            <a:srgbClr val="2E398C"/>
          </a:solidFill>
        </p:spPr>
        <p:txBody>
          <a:bodyPr wrap="square" lIns="0" tIns="0" rIns="0" bIns="0" rtlCol="0"/>
          <a:lstStyle/>
          <a:p>
            <a:endParaRPr sz="2276"/>
          </a:p>
        </p:txBody>
      </p:sp>
      <p:sp>
        <p:nvSpPr>
          <p:cNvPr id="10" name="object 10"/>
          <p:cNvSpPr txBox="1"/>
          <p:nvPr/>
        </p:nvSpPr>
        <p:spPr>
          <a:xfrm>
            <a:off x="121348" y="2049400"/>
            <a:ext cx="5613344" cy="327522"/>
          </a:xfrm>
          <a:prstGeom prst="rect">
            <a:avLst/>
          </a:prstGeom>
        </p:spPr>
        <p:txBody>
          <a:bodyPr vert="horz" wrap="square" lIns="0" tIns="16061" rIns="0" bIns="0" rtlCol="0">
            <a:spAutoFit/>
          </a:bodyPr>
          <a:lstStyle/>
          <a:p>
            <a:pPr marL="47378" marR="6424">
              <a:spcBef>
                <a:spcPts val="285"/>
              </a:spcBef>
              <a:spcAft>
                <a:spcPts val="759"/>
              </a:spcAft>
            </a:pPr>
            <a:endParaRPr lang="en-GB" sz="2023" b="1" spc="-13" dirty="0">
              <a:solidFill>
                <a:srgbClr val="231F20"/>
              </a:solidFill>
              <a:latin typeface="Roboto" panose="02000000000000000000" pitchFamily="2" charset="0"/>
              <a:ea typeface="Roboto" panose="02000000000000000000" pitchFamily="2" charset="0"/>
              <a:cs typeface="Roboto" panose="02000000000000000000" pitchFamily="2" charset="0"/>
            </a:endParaRPr>
          </a:p>
        </p:txBody>
      </p:sp>
      <p:sp>
        <p:nvSpPr>
          <p:cNvPr id="11" name="object 34">
            <a:extLst>
              <a:ext uri="{FF2B5EF4-FFF2-40B4-BE49-F238E27FC236}">
                <a16:creationId xmlns:a16="http://schemas.microsoft.com/office/drawing/2014/main" id="{EA2549EA-A5CE-8086-4824-14FB0390A531}"/>
              </a:ext>
            </a:extLst>
          </p:cNvPr>
          <p:cNvSpPr txBox="1"/>
          <p:nvPr/>
        </p:nvSpPr>
        <p:spPr>
          <a:xfrm>
            <a:off x="3791915" y="714277"/>
            <a:ext cx="4597551" cy="345580"/>
          </a:xfrm>
          <a:prstGeom prst="rect">
            <a:avLst/>
          </a:prstGeom>
          <a:solidFill>
            <a:schemeClr val="accent1">
              <a:lumMod val="75000"/>
            </a:schemeClr>
          </a:solidFill>
        </p:spPr>
        <p:txBody>
          <a:bodyPr vert="horz" wrap="square" lIns="0" tIns="30516" rIns="0" bIns="0" rtlCol="0">
            <a:spAutoFit/>
          </a:bodyPr>
          <a:lstStyle/>
          <a:p>
            <a:pPr algn="ctr">
              <a:lnSpc>
                <a:spcPct val="107000"/>
              </a:lnSpc>
              <a:spcAft>
                <a:spcPts val="2276"/>
              </a:spcAft>
            </a:pPr>
            <a:r>
              <a:rPr lang="en-US" sz="2023" b="1" spc="13" dirty="0">
                <a:solidFill>
                  <a:srgbClr val="FFFFFF"/>
                </a:solidFill>
                <a:latin typeface="Roboto"/>
                <a:cs typeface="Roboto"/>
              </a:rPr>
              <a:t>Important</a:t>
            </a:r>
            <a:r>
              <a:rPr lang="en-GB" sz="2023" b="1" spc="13" dirty="0">
                <a:solidFill>
                  <a:srgbClr val="FFFFFF"/>
                </a:solidFill>
                <a:latin typeface="Roboto"/>
                <a:cs typeface="Roboto"/>
              </a:rPr>
              <a:t> Remarks</a:t>
            </a:r>
          </a:p>
        </p:txBody>
      </p:sp>
      <p:sp>
        <p:nvSpPr>
          <p:cNvPr id="3" name="Content Placeholder 2">
            <a:extLst>
              <a:ext uri="{FF2B5EF4-FFF2-40B4-BE49-F238E27FC236}">
                <a16:creationId xmlns:a16="http://schemas.microsoft.com/office/drawing/2014/main" id="{EAE11675-BF24-FB0E-3050-2DE04ECEEAE1}"/>
              </a:ext>
            </a:extLst>
          </p:cNvPr>
          <p:cNvSpPr txBox="1">
            <a:spLocks/>
          </p:cNvSpPr>
          <p:nvPr/>
        </p:nvSpPr>
        <p:spPr>
          <a:xfrm>
            <a:off x="613078" y="1341975"/>
            <a:ext cx="10643620" cy="3328563"/>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35"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Conflict of Interest</a:t>
            </a:r>
            <a:endParaRPr lang="en-US" sz="2276"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13" name="Table 12">
            <a:extLst>
              <a:ext uri="{FF2B5EF4-FFF2-40B4-BE49-F238E27FC236}">
                <a16:creationId xmlns:a16="http://schemas.microsoft.com/office/drawing/2014/main" id="{52BC5162-F5AE-7FB3-F959-5E544E01FC2D}"/>
              </a:ext>
            </a:extLst>
          </p:cNvPr>
          <p:cNvGraphicFramePr>
            <a:graphicFrameLocks noGrp="1"/>
          </p:cNvGraphicFramePr>
          <p:nvPr>
            <p:extLst>
              <p:ext uri="{D42A27DB-BD31-4B8C-83A1-F6EECF244321}">
                <p14:modId xmlns:p14="http://schemas.microsoft.com/office/powerpoint/2010/main" val="124419925"/>
              </p:ext>
            </p:extLst>
          </p:nvPr>
        </p:nvGraphicFramePr>
        <p:xfrm>
          <a:off x="613078" y="1911138"/>
          <a:ext cx="10965844" cy="3212265"/>
        </p:xfrm>
        <a:graphic>
          <a:graphicData uri="http://schemas.openxmlformats.org/drawingml/2006/table">
            <a:tbl>
              <a:tblPr>
                <a:tableStyleId>{5C22544A-7EE6-4342-B048-85BDC9FD1C3A}</a:tableStyleId>
              </a:tblPr>
              <a:tblGrid>
                <a:gridCol w="10965844">
                  <a:extLst>
                    <a:ext uri="{9D8B030D-6E8A-4147-A177-3AD203B41FA5}">
                      <a16:colId xmlns:a16="http://schemas.microsoft.com/office/drawing/2014/main" val="20000"/>
                    </a:ext>
                  </a:extLst>
                </a:gridCol>
              </a:tblGrid>
              <a:tr h="3212265">
                <a:tc>
                  <a:txBody>
                    <a:bodyPr/>
                    <a:lstStyle/>
                    <a:p>
                      <a:pPr marL="285750" marR="0" indent="-285750" algn="just">
                        <a:spcBef>
                          <a:spcPts val="600"/>
                        </a:spcBef>
                        <a:spcAft>
                          <a:spcPts val="600"/>
                        </a:spcAft>
                        <a:buFont typeface="Arial" panose="020B0604020202020204" pitchFamily="34" charset="0"/>
                        <a:buChar char="•"/>
                      </a:pPr>
                      <a:r>
                        <a:rPr lang="en-US" sz="2200" b="0"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Offers and individuals must avoid conflicts of interest that could hinder their ability to act in the best interests of the MCA Entity. </a:t>
                      </a:r>
                    </a:p>
                    <a:p>
                      <a:pPr marL="285750" marR="0" indent="-285750" algn="just">
                        <a:spcBef>
                          <a:spcPts val="600"/>
                        </a:spcBef>
                        <a:spcAft>
                          <a:spcPts val="600"/>
                        </a:spcAft>
                        <a:buFont typeface="Arial" panose="020B0604020202020204" pitchFamily="34" charset="0"/>
                        <a:buChar char="•"/>
                      </a:pPr>
                      <a:r>
                        <a:rPr lang="en-US" sz="2200" b="0"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Cannot be hired for assignments conflicting with their obligations to other clients or corporate interests. Will be disqualified from providing consulting services related to goods, works, or non-consulting services they supply for a project. </a:t>
                      </a:r>
                    </a:p>
                    <a:p>
                      <a:pPr marL="285750" marR="0" indent="-285750" algn="just">
                        <a:spcBef>
                          <a:spcPts val="600"/>
                        </a:spcBef>
                        <a:spcAft>
                          <a:spcPts val="600"/>
                        </a:spcAft>
                        <a:buFont typeface="Arial" panose="020B0604020202020204" pitchFamily="34" charset="0"/>
                        <a:buChar char="•"/>
                      </a:pPr>
                      <a:r>
                        <a:rPr lang="en-US" sz="2200" b="0" i="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If they have relationships with MCA Entity staff or key project stakeholders involved in procurement processes, they may not be awarded contracts unless conflicts are resolved to MCC's satisfaction throughout the procurement process.</a:t>
                      </a:r>
                      <a:endParaRPr lang="en-US" sz="2500" dirty="0">
                        <a:effectLst/>
                        <a:latin typeface="Times New Roman"/>
                        <a:ea typeface="SimSun"/>
                      </a:endParaRPr>
                    </a:p>
                  </a:txBody>
                  <a:tcPr marL="57819" marR="57819"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512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3FE6C-1035-09DC-07AE-4FEF2A99DF77}"/>
              </a:ext>
            </a:extLst>
          </p:cNvPr>
          <p:cNvSpPr>
            <a:spLocks noGrp="1"/>
          </p:cNvSpPr>
          <p:nvPr>
            <p:ph idx="1"/>
          </p:nvPr>
        </p:nvSpPr>
        <p:spPr>
          <a:xfrm>
            <a:off x="774405" y="1470310"/>
            <a:ext cx="10134600" cy="3673199"/>
          </a:xfrm>
        </p:spPr>
        <p:txBody>
          <a:bodyPr>
            <a:normAutofit fontScale="92500"/>
          </a:bodyPr>
          <a:lstStyle/>
          <a:p>
            <a:pPr marL="0" indent="0" algn="just">
              <a:buNone/>
            </a:pPr>
            <a:r>
              <a:rPr lang="en-US" b="1"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Conflict of Interest</a:t>
            </a:r>
          </a:p>
          <a:p>
            <a:pPr algn="just"/>
            <a:r>
              <a:rPr lang="en-US" sz="2600"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All participants in the evaluation process, including panel members, auxiliary staff, the MCA, and PA, must act with honesty, prioritize the public interest, and avoid conflicts of interest. If anyone has a conflict, they must immediately inform the Panel Coordinator and refrain from further involvement. Panel members must adhere to MCC's anti-fraud and corruption principles and guidelines as directed by the PA.</a:t>
            </a:r>
          </a:p>
          <a:p>
            <a:pPr algn="just"/>
            <a:r>
              <a:rPr lang="en-US" sz="2600"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rPr>
              <a:t>To assess conflicts of interest, the definition of "bidder" includes the main bidding entity (such as a joint venture, association, or consortium) and any designated sub-consultant or sub-contractor.</a:t>
            </a:r>
          </a:p>
          <a:p>
            <a:endParaRPr lang="en-US" sz="2600" kern="0" dirty="0">
              <a:solidFill>
                <a:sysClr val="windowText" lastClr="000000"/>
              </a:solidFill>
              <a:latin typeface="Roboto" panose="02000000000000000000" pitchFamily="2" charset="0"/>
              <a:ea typeface="Roboto" panose="02000000000000000000" pitchFamily="2" charset="0"/>
              <a:cs typeface="Roboto" panose="02000000000000000000" pitchFamily="2" charset="0"/>
            </a:endParaRPr>
          </a:p>
        </p:txBody>
      </p:sp>
      <p:grpSp>
        <p:nvGrpSpPr>
          <p:cNvPr id="4" name="object 2">
            <a:extLst>
              <a:ext uri="{FF2B5EF4-FFF2-40B4-BE49-F238E27FC236}">
                <a16:creationId xmlns:a16="http://schemas.microsoft.com/office/drawing/2014/main" id="{97BFA41B-CA57-F288-D871-99A27805C7E7}"/>
              </a:ext>
            </a:extLst>
          </p:cNvPr>
          <p:cNvGrpSpPr/>
          <p:nvPr/>
        </p:nvGrpSpPr>
        <p:grpSpPr>
          <a:xfrm>
            <a:off x="0" y="5663167"/>
            <a:ext cx="12181382" cy="1194930"/>
            <a:chOff x="0" y="4477105"/>
            <a:chExt cx="9632315" cy="944880"/>
          </a:xfrm>
        </p:grpSpPr>
        <p:sp>
          <p:nvSpPr>
            <p:cNvPr id="5" name="object 5">
              <a:extLst>
                <a:ext uri="{FF2B5EF4-FFF2-40B4-BE49-F238E27FC236}">
                  <a16:creationId xmlns:a16="http://schemas.microsoft.com/office/drawing/2014/main" id="{CF45A27C-852D-E7E1-B1B1-E76BDF08D37A}"/>
                </a:ext>
              </a:extLst>
            </p:cNvPr>
            <p:cNvSpPr/>
            <p:nvPr/>
          </p:nvSpPr>
          <p:spPr>
            <a:xfrm>
              <a:off x="0" y="4477105"/>
              <a:ext cx="9632315" cy="944880"/>
            </a:xfrm>
            <a:custGeom>
              <a:avLst/>
              <a:gdLst/>
              <a:ahLst/>
              <a:cxnLst/>
              <a:rect l="l" t="t" r="r" b="b"/>
              <a:pathLst>
                <a:path w="9632315" h="944879">
                  <a:moveTo>
                    <a:pt x="9632226" y="0"/>
                  </a:moveTo>
                  <a:lnTo>
                    <a:pt x="0" y="0"/>
                  </a:lnTo>
                  <a:lnTo>
                    <a:pt x="0" y="944372"/>
                  </a:lnTo>
                  <a:lnTo>
                    <a:pt x="9632226" y="944372"/>
                  </a:lnTo>
                  <a:lnTo>
                    <a:pt x="9632226" y="0"/>
                  </a:lnTo>
                  <a:close/>
                </a:path>
              </a:pathLst>
            </a:custGeom>
            <a:solidFill>
              <a:srgbClr val="FFFFFF"/>
            </a:solidFill>
          </p:spPr>
          <p:txBody>
            <a:bodyPr wrap="square" lIns="0" tIns="0" rIns="0" bIns="0" rtlCol="0"/>
            <a:lstStyle/>
            <a:p>
              <a:endParaRPr sz="2276"/>
            </a:p>
          </p:txBody>
        </p:sp>
        <p:sp>
          <p:nvSpPr>
            <p:cNvPr id="6" name="object 6">
              <a:extLst>
                <a:ext uri="{FF2B5EF4-FFF2-40B4-BE49-F238E27FC236}">
                  <a16:creationId xmlns:a16="http://schemas.microsoft.com/office/drawing/2014/main" id="{0FFE3F05-2234-2BE6-7B70-68965DBC9E2E}"/>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sz="2276"/>
            </a:p>
          </p:txBody>
        </p:sp>
        <p:pic>
          <p:nvPicPr>
            <p:cNvPr id="7" name="object 7">
              <a:extLst>
                <a:ext uri="{FF2B5EF4-FFF2-40B4-BE49-F238E27FC236}">
                  <a16:creationId xmlns:a16="http://schemas.microsoft.com/office/drawing/2014/main" id="{02539AF5-3B99-365C-11A4-31810F253F1F}"/>
                </a:ext>
              </a:extLst>
            </p:cNvPr>
            <p:cNvPicPr/>
            <p:nvPr/>
          </p:nvPicPr>
          <p:blipFill>
            <a:blip r:embed="rId2" cstate="print"/>
            <a:stretch>
              <a:fillRect/>
            </a:stretch>
          </p:blipFill>
          <p:spPr>
            <a:xfrm>
              <a:off x="3924118" y="4606550"/>
              <a:ext cx="761784" cy="685482"/>
            </a:xfrm>
            <a:prstGeom prst="rect">
              <a:avLst/>
            </a:prstGeom>
          </p:spPr>
        </p:pic>
        <p:pic>
          <p:nvPicPr>
            <p:cNvPr id="8" name="object 8">
              <a:extLst>
                <a:ext uri="{FF2B5EF4-FFF2-40B4-BE49-F238E27FC236}">
                  <a16:creationId xmlns:a16="http://schemas.microsoft.com/office/drawing/2014/main" id="{47AF3309-E818-FC77-99C6-220C461E2A72}"/>
                </a:ext>
              </a:extLst>
            </p:cNvPr>
            <p:cNvPicPr/>
            <p:nvPr/>
          </p:nvPicPr>
          <p:blipFill>
            <a:blip r:embed="rId3" cstate="print"/>
            <a:stretch>
              <a:fillRect/>
            </a:stretch>
          </p:blipFill>
          <p:spPr>
            <a:xfrm>
              <a:off x="4983429" y="4583314"/>
              <a:ext cx="724681" cy="731940"/>
            </a:xfrm>
            <a:prstGeom prst="rect">
              <a:avLst/>
            </a:prstGeom>
          </p:spPr>
        </p:pic>
      </p:grpSp>
      <p:sp>
        <p:nvSpPr>
          <p:cNvPr id="10" name="object 9">
            <a:extLst>
              <a:ext uri="{FF2B5EF4-FFF2-40B4-BE49-F238E27FC236}">
                <a16:creationId xmlns:a16="http://schemas.microsoft.com/office/drawing/2014/main" id="{2D349CFA-544B-996F-D6DF-DC754E8AB4D2}"/>
              </a:ext>
            </a:extLst>
          </p:cNvPr>
          <p:cNvSpPr/>
          <p:nvPr/>
        </p:nvSpPr>
        <p:spPr>
          <a:xfrm>
            <a:off x="11099091" y="95715"/>
            <a:ext cx="913865" cy="1048776"/>
          </a:xfrm>
          <a:custGeom>
            <a:avLst/>
            <a:gdLst/>
            <a:ahLst/>
            <a:cxnLst/>
            <a:rect l="l" t="t" r="r" b="b"/>
            <a:pathLst>
              <a:path w="722629" h="829310">
                <a:moveTo>
                  <a:pt x="14719" y="601980"/>
                </a:moveTo>
                <a:lnTo>
                  <a:pt x="6984" y="604520"/>
                </a:lnTo>
                <a:lnTo>
                  <a:pt x="0" y="615950"/>
                </a:lnTo>
                <a:lnTo>
                  <a:pt x="2070" y="623570"/>
                </a:lnTo>
                <a:lnTo>
                  <a:pt x="355930" y="828040"/>
                </a:lnTo>
                <a:lnTo>
                  <a:pt x="357352" y="829310"/>
                </a:lnTo>
                <a:lnTo>
                  <a:pt x="366864" y="829310"/>
                </a:lnTo>
                <a:lnTo>
                  <a:pt x="367791" y="828040"/>
                </a:lnTo>
                <a:lnTo>
                  <a:pt x="369417" y="828040"/>
                </a:lnTo>
                <a:lnTo>
                  <a:pt x="369722" y="826770"/>
                </a:lnTo>
                <a:lnTo>
                  <a:pt x="371208" y="825500"/>
                </a:lnTo>
                <a:lnTo>
                  <a:pt x="371957" y="825500"/>
                </a:lnTo>
                <a:lnTo>
                  <a:pt x="372503" y="824230"/>
                </a:lnTo>
                <a:lnTo>
                  <a:pt x="372808" y="824230"/>
                </a:lnTo>
                <a:lnTo>
                  <a:pt x="373227" y="822960"/>
                </a:lnTo>
                <a:lnTo>
                  <a:pt x="404146" y="769620"/>
                </a:lnTo>
                <a:lnTo>
                  <a:pt x="374789" y="769620"/>
                </a:lnTo>
                <a:lnTo>
                  <a:pt x="374789" y="740410"/>
                </a:lnTo>
                <a:lnTo>
                  <a:pt x="384994" y="725170"/>
                </a:lnTo>
                <a:lnTo>
                  <a:pt x="228447" y="725170"/>
                </a:lnTo>
                <a:lnTo>
                  <a:pt x="14719" y="601980"/>
                </a:lnTo>
                <a:close/>
              </a:path>
              <a:path w="722629" h="829310">
                <a:moveTo>
                  <a:pt x="551378" y="563880"/>
                </a:moveTo>
                <a:lnTo>
                  <a:pt x="523405" y="563880"/>
                </a:lnTo>
                <a:lnTo>
                  <a:pt x="417245" y="777240"/>
                </a:lnTo>
                <a:lnTo>
                  <a:pt x="419798" y="784860"/>
                </a:lnTo>
                <a:lnTo>
                  <a:pt x="427875" y="789940"/>
                </a:lnTo>
                <a:lnTo>
                  <a:pt x="436321" y="789940"/>
                </a:lnTo>
                <a:lnTo>
                  <a:pt x="440816" y="787400"/>
                </a:lnTo>
                <a:lnTo>
                  <a:pt x="443014" y="782320"/>
                </a:lnTo>
                <a:lnTo>
                  <a:pt x="551378" y="563880"/>
                </a:lnTo>
                <a:close/>
              </a:path>
              <a:path w="722629" h="829310">
                <a:moveTo>
                  <a:pt x="557678" y="551180"/>
                </a:moveTo>
                <a:lnTo>
                  <a:pt x="501497" y="551180"/>
                </a:lnTo>
                <a:lnTo>
                  <a:pt x="374789" y="769620"/>
                </a:lnTo>
                <a:lnTo>
                  <a:pt x="404146" y="769620"/>
                </a:lnTo>
                <a:lnTo>
                  <a:pt x="523405" y="563880"/>
                </a:lnTo>
                <a:lnTo>
                  <a:pt x="551378" y="563880"/>
                </a:lnTo>
                <a:lnTo>
                  <a:pt x="557678" y="551180"/>
                </a:lnTo>
                <a:close/>
              </a:path>
              <a:path w="722629" h="829310">
                <a:moveTo>
                  <a:pt x="606744" y="506730"/>
                </a:moveTo>
                <a:lnTo>
                  <a:pt x="579729" y="506730"/>
                </a:lnTo>
                <a:lnTo>
                  <a:pt x="486879" y="739140"/>
                </a:lnTo>
                <a:lnTo>
                  <a:pt x="490029" y="746760"/>
                </a:lnTo>
                <a:lnTo>
                  <a:pt x="498055" y="749300"/>
                </a:lnTo>
                <a:lnTo>
                  <a:pt x="506234" y="749300"/>
                </a:lnTo>
                <a:lnTo>
                  <a:pt x="510984" y="746760"/>
                </a:lnTo>
                <a:lnTo>
                  <a:pt x="606744" y="506730"/>
                </a:lnTo>
                <a:close/>
              </a:path>
              <a:path w="722629" h="829310">
                <a:moveTo>
                  <a:pt x="16954" y="521970"/>
                </a:moveTo>
                <a:lnTo>
                  <a:pt x="8991" y="523240"/>
                </a:lnTo>
                <a:lnTo>
                  <a:pt x="215" y="533400"/>
                </a:lnTo>
                <a:lnTo>
                  <a:pt x="1054" y="542290"/>
                </a:lnTo>
                <a:lnTo>
                  <a:pt x="228447" y="725170"/>
                </a:lnTo>
                <a:lnTo>
                  <a:pt x="384994" y="725170"/>
                </a:lnTo>
                <a:lnTo>
                  <a:pt x="405403" y="694690"/>
                </a:lnTo>
                <a:lnTo>
                  <a:pt x="374789" y="694690"/>
                </a:lnTo>
                <a:lnTo>
                  <a:pt x="374789" y="680720"/>
                </a:lnTo>
                <a:lnTo>
                  <a:pt x="212699" y="680720"/>
                </a:lnTo>
                <a:lnTo>
                  <a:pt x="16954" y="521970"/>
                </a:lnTo>
                <a:close/>
              </a:path>
              <a:path w="722629" h="829310">
                <a:moveTo>
                  <a:pt x="653417" y="455930"/>
                </a:moveTo>
                <a:lnTo>
                  <a:pt x="627011" y="455930"/>
                </a:lnTo>
                <a:lnTo>
                  <a:pt x="556666" y="699770"/>
                </a:lnTo>
                <a:lnTo>
                  <a:pt x="560539" y="707390"/>
                </a:lnTo>
                <a:lnTo>
                  <a:pt x="568413" y="709930"/>
                </a:lnTo>
                <a:lnTo>
                  <a:pt x="576249" y="709930"/>
                </a:lnTo>
                <a:lnTo>
                  <a:pt x="581317" y="706120"/>
                </a:lnTo>
                <a:lnTo>
                  <a:pt x="653417" y="455930"/>
                </a:lnTo>
                <a:close/>
              </a:path>
              <a:path w="722629" h="829310">
                <a:moveTo>
                  <a:pt x="619918" y="473710"/>
                </a:moveTo>
                <a:lnTo>
                  <a:pt x="522503" y="473710"/>
                </a:lnTo>
                <a:lnTo>
                  <a:pt x="374789" y="694690"/>
                </a:lnTo>
                <a:lnTo>
                  <a:pt x="405403" y="694690"/>
                </a:lnTo>
                <a:lnTo>
                  <a:pt x="501497" y="551180"/>
                </a:lnTo>
                <a:lnTo>
                  <a:pt x="557678" y="551180"/>
                </a:lnTo>
                <a:lnTo>
                  <a:pt x="579729" y="506730"/>
                </a:lnTo>
                <a:lnTo>
                  <a:pt x="606744" y="506730"/>
                </a:lnTo>
                <a:lnTo>
                  <a:pt x="619918" y="473710"/>
                </a:lnTo>
                <a:close/>
              </a:path>
              <a:path w="722629" h="829310">
                <a:moveTo>
                  <a:pt x="18719" y="441960"/>
                </a:moveTo>
                <a:lnTo>
                  <a:pt x="10706" y="441960"/>
                </a:lnTo>
                <a:lnTo>
                  <a:pt x="634" y="452120"/>
                </a:lnTo>
                <a:lnTo>
                  <a:pt x="482" y="459740"/>
                </a:lnTo>
                <a:lnTo>
                  <a:pt x="212699" y="680720"/>
                </a:lnTo>
                <a:lnTo>
                  <a:pt x="374789" y="680720"/>
                </a:lnTo>
                <a:lnTo>
                  <a:pt x="374789" y="661670"/>
                </a:lnTo>
                <a:lnTo>
                  <a:pt x="379780" y="655320"/>
                </a:lnTo>
                <a:lnTo>
                  <a:pt x="349491" y="655320"/>
                </a:lnTo>
                <a:lnTo>
                  <a:pt x="344682" y="624840"/>
                </a:lnTo>
                <a:lnTo>
                  <a:pt x="194589" y="624840"/>
                </a:lnTo>
                <a:lnTo>
                  <a:pt x="18719" y="441960"/>
                </a:lnTo>
                <a:close/>
              </a:path>
              <a:path w="722629" h="829310">
                <a:moveTo>
                  <a:pt x="691582" y="412750"/>
                </a:moveTo>
                <a:lnTo>
                  <a:pt x="665860" y="412750"/>
                </a:lnTo>
                <a:lnTo>
                  <a:pt x="626706" y="661670"/>
                </a:lnTo>
                <a:lnTo>
                  <a:pt x="631418" y="668020"/>
                </a:lnTo>
                <a:lnTo>
                  <a:pt x="638987" y="669290"/>
                </a:lnTo>
                <a:lnTo>
                  <a:pt x="646429" y="669290"/>
                </a:lnTo>
                <a:lnTo>
                  <a:pt x="651802" y="665480"/>
                </a:lnTo>
                <a:lnTo>
                  <a:pt x="691582" y="412750"/>
                </a:lnTo>
                <a:close/>
              </a:path>
              <a:path w="722629" h="829310">
                <a:moveTo>
                  <a:pt x="359951" y="400050"/>
                </a:moveTo>
                <a:lnTo>
                  <a:pt x="309219" y="400050"/>
                </a:lnTo>
                <a:lnTo>
                  <a:pt x="349491" y="422910"/>
                </a:lnTo>
                <a:lnTo>
                  <a:pt x="349491" y="655320"/>
                </a:lnTo>
                <a:lnTo>
                  <a:pt x="379780" y="655320"/>
                </a:lnTo>
                <a:lnTo>
                  <a:pt x="407725" y="619760"/>
                </a:lnTo>
                <a:lnTo>
                  <a:pt x="374789" y="619760"/>
                </a:lnTo>
                <a:lnTo>
                  <a:pt x="374789" y="581660"/>
                </a:lnTo>
                <a:lnTo>
                  <a:pt x="410243" y="544830"/>
                </a:lnTo>
                <a:lnTo>
                  <a:pt x="374789" y="544830"/>
                </a:lnTo>
                <a:lnTo>
                  <a:pt x="374789" y="501650"/>
                </a:lnTo>
                <a:lnTo>
                  <a:pt x="414105" y="469900"/>
                </a:lnTo>
                <a:lnTo>
                  <a:pt x="374789" y="469900"/>
                </a:lnTo>
                <a:lnTo>
                  <a:pt x="374789" y="422910"/>
                </a:lnTo>
                <a:lnTo>
                  <a:pt x="412406" y="401320"/>
                </a:lnTo>
                <a:lnTo>
                  <a:pt x="362140" y="401320"/>
                </a:lnTo>
                <a:lnTo>
                  <a:pt x="359951" y="400050"/>
                </a:lnTo>
                <a:close/>
              </a:path>
              <a:path w="722629" h="829310">
                <a:moveTo>
                  <a:pt x="722477" y="377190"/>
                </a:moveTo>
                <a:lnTo>
                  <a:pt x="697179" y="377190"/>
                </a:lnTo>
                <a:lnTo>
                  <a:pt x="697179" y="623570"/>
                </a:lnTo>
                <a:lnTo>
                  <a:pt x="702843" y="628650"/>
                </a:lnTo>
                <a:lnTo>
                  <a:pt x="716813" y="628650"/>
                </a:lnTo>
                <a:lnTo>
                  <a:pt x="722477" y="623570"/>
                </a:lnTo>
                <a:lnTo>
                  <a:pt x="722477" y="377190"/>
                </a:lnTo>
                <a:close/>
              </a:path>
              <a:path w="722629" h="829310">
                <a:moveTo>
                  <a:pt x="20065" y="361950"/>
                </a:moveTo>
                <a:lnTo>
                  <a:pt x="12115" y="361950"/>
                </a:lnTo>
                <a:lnTo>
                  <a:pt x="1130" y="369570"/>
                </a:lnTo>
                <a:lnTo>
                  <a:pt x="177" y="378460"/>
                </a:lnTo>
                <a:lnTo>
                  <a:pt x="194589" y="624840"/>
                </a:lnTo>
                <a:lnTo>
                  <a:pt x="344682" y="624840"/>
                </a:lnTo>
                <a:lnTo>
                  <a:pt x="343881" y="619760"/>
                </a:lnTo>
                <a:lnTo>
                  <a:pt x="318173" y="619760"/>
                </a:lnTo>
                <a:lnTo>
                  <a:pt x="305735" y="576580"/>
                </a:lnTo>
                <a:lnTo>
                  <a:pt x="279323" y="576580"/>
                </a:lnTo>
                <a:lnTo>
                  <a:pt x="272217" y="558800"/>
                </a:lnTo>
                <a:lnTo>
                  <a:pt x="174777" y="558800"/>
                </a:lnTo>
                <a:lnTo>
                  <a:pt x="20065" y="361950"/>
                </a:lnTo>
                <a:close/>
              </a:path>
              <a:path w="722629" h="829310">
                <a:moveTo>
                  <a:pt x="294278" y="361950"/>
                </a:moveTo>
                <a:lnTo>
                  <a:pt x="243916" y="361950"/>
                </a:lnTo>
                <a:lnTo>
                  <a:pt x="281050" y="383540"/>
                </a:lnTo>
                <a:lnTo>
                  <a:pt x="318173" y="619760"/>
                </a:lnTo>
                <a:lnTo>
                  <a:pt x="343881" y="619760"/>
                </a:lnTo>
                <a:lnTo>
                  <a:pt x="309219" y="400050"/>
                </a:lnTo>
                <a:lnTo>
                  <a:pt x="359951" y="400050"/>
                </a:lnTo>
                <a:lnTo>
                  <a:pt x="294278" y="361950"/>
                </a:lnTo>
                <a:close/>
              </a:path>
              <a:path w="722629" h="829310">
                <a:moveTo>
                  <a:pt x="692381" y="407670"/>
                </a:moveTo>
                <a:lnTo>
                  <a:pt x="542277" y="407670"/>
                </a:lnTo>
                <a:lnTo>
                  <a:pt x="374789" y="619760"/>
                </a:lnTo>
                <a:lnTo>
                  <a:pt x="407725" y="619760"/>
                </a:lnTo>
                <a:lnTo>
                  <a:pt x="522503" y="473710"/>
                </a:lnTo>
                <a:lnTo>
                  <a:pt x="619918" y="473710"/>
                </a:lnTo>
                <a:lnTo>
                  <a:pt x="627011" y="455930"/>
                </a:lnTo>
                <a:lnTo>
                  <a:pt x="653417" y="455930"/>
                </a:lnTo>
                <a:lnTo>
                  <a:pt x="665860" y="412750"/>
                </a:lnTo>
                <a:lnTo>
                  <a:pt x="691582" y="412750"/>
                </a:lnTo>
                <a:lnTo>
                  <a:pt x="692381" y="407670"/>
                </a:lnTo>
                <a:close/>
              </a:path>
              <a:path w="722629" h="829310">
                <a:moveTo>
                  <a:pt x="230794" y="325120"/>
                </a:moveTo>
                <a:lnTo>
                  <a:pt x="178815" y="325120"/>
                </a:lnTo>
                <a:lnTo>
                  <a:pt x="212318" y="344170"/>
                </a:lnTo>
                <a:lnTo>
                  <a:pt x="279323" y="576580"/>
                </a:lnTo>
                <a:lnTo>
                  <a:pt x="305735" y="576580"/>
                </a:lnTo>
                <a:lnTo>
                  <a:pt x="243916" y="361950"/>
                </a:lnTo>
                <a:lnTo>
                  <a:pt x="294278" y="361950"/>
                </a:lnTo>
                <a:lnTo>
                  <a:pt x="230794" y="325120"/>
                </a:lnTo>
                <a:close/>
              </a:path>
              <a:path w="722629" h="829310">
                <a:moveTo>
                  <a:pt x="13233" y="280670"/>
                </a:moveTo>
                <a:lnTo>
                  <a:pt x="1612" y="288290"/>
                </a:lnTo>
                <a:lnTo>
                  <a:pt x="38" y="297180"/>
                </a:lnTo>
                <a:lnTo>
                  <a:pt x="174777" y="558800"/>
                </a:lnTo>
                <a:lnTo>
                  <a:pt x="272217" y="558800"/>
                </a:lnTo>
                <a:lnTo>
                  <a:pt x="259019" y="525780"/>
                </a:lnTo>
                <a:lnTo>
                  <a:pt x="232016" y="525780"/>
                </a:lnTo>
                <a:lnTo>
                  <a:pt x="210018" y="481330"/>
                </a:lnTo>
                <a:lnTo>
                  <a:pt x="153809" y="481330"/>
                </a:lnTo>
                <a:lnTo>
                  <a:pt x="21094" y="281940"/>
                </a:lnTo>
                <a:lnTo>
                  <a:pt x="13233" y="280670"/>
                </a:lnTo>
                <a:close/>
              </a:path>
              <a:path w="722629" h="829310">
                <a:moveTo>
                  <a:pt x="722477" y="351790"/>
                </a:moveTo>
                <a:lnTo>
                  <a:pt x="560362" y="351790"/>
                </a:lnTo>
                <a:lnTo>
                  <a:pt x="374789" y="544830"/>
                </a:lnTo>
                <a:lnTo>
                  <a:pt x="410243" y="544830"/>
                </a:lnTo>
                <a:lnTo>
                  <a:pt x="542277" y="407670"/>
                </a:lnTo>
                <a:lnTo>
                  <a:pt x="692381" y="407670"/>
                </a:lnTo>
                <a:lnTo>
                  <a:pt x="697179" y="377190"/>
                </a:lnTo>
                <a:lnTo>
                  <a:pt x="722477" y="377190"/>
                </a:lnTo>
                <a:lnTo>
                  <a:pt x="722477" y="351790"/>
                </a:lnTo>
                <a:close/>
              </a:path>
              <a:path w="722629" h="829310">
                <a:moveTo>
                  <a:pt x="165122" y="287020"/>
                </a:moveTo>
                <a:lnTo>
                  <a:pt x="113855" y="287020"/>
                </a:lnTo>
                <a:lnTo>
                  <a:pt x="143395" y="303530"/>
                </a:lnTo>
                <a:lnTo>
                  <a:pt x="232016" y="525780"/>
                </a:lnTo>
                <a:lnTo>
                  <a:pt x="259019" y="525780"/>
                </a:lnTo>
                <a:lnTo>
                  <a:pt x="178815" y="325120"/>
                </a:lnTo>
                <a:lnTo>
                  <a:pt x="230794" y="325120"/>
                </a:lnTo>
                <a:lnTo>
                  <a:pt x="165122" y="287020"/>
                </a:lnTo>
                <a:close/>
              </a:path>
              <a:path w="722629" h="829310">
                <a:moveTo>
                  <a:pt x="722350" y="213360"/>
                </a:moveTo>
                <a:lnTo>
                  <a:pt x="1866" y="213360"/>
                </a:lnTo>
                <a:lnTo>
                  <a:pt x="1803" y="215900"/>
                </a:lnTo>
                <a:lnTo>
                  <a:pt x="1981" y="217170"/>
                </a:lnTo>
                <a:lnTo>
                  <a:pt x="2260" y="218440"/>
                </a:lnTo>
                <a:lnTo>
                  <a:pt x="2654" y="219710"/>
                </a:lnTo>
                <a:lnTo>
                  <a:pt x="3136" y="220980"/>
                </a:lnTo>
                <a:lnTo>
                  <a:pt x="3606" y="220980"/>
                </a:lnTo>
                <a:lnTo>
                  <a:pt x="153809" y="481330"/>
                </a:lnTo>
                <a:lnTo>
                  <a:pt x="210018" y="481330"/>
                </a:lnTo>
                <a:lnTo>
                  <a:pt x="203733" y="468630"/>
                </a:lnTo>
                <a:lnTo>
                  <a:pt x="175742" y="468630"/>
                </a:lnTo>
                <a:lnTo>
                  <a:pt x="48996" y="250190"/>
                </a:lnTo>
                <a:lnTo>
                  <a:pt x="349347" y="250190"/>
                </a:lnTo>
                <a:lnTo>
                  <a:pt x="331838" y="247650"/>
                </a:lnTo>
                <a:lnTo>
                  <a:pt x="722477" y="247650"/>
                </a:lnTo>
                <a:lnTo>
                  <a:pt x="722477" y="242570"/>
                </a:lnTo>
                <a:lnTo>
                  <a:pt x="637285" y="242570"/>
                </a:lnTo>
                <a:lnTo>
                  <a:pt x="409244" y="227330"/>
                </a:lnTo>
                <a:lnTo>
                  <a:pt x="722477" y="227330"/>
                </a:lnTo>
                <a:lnTo>
                  <a:pt x="722350" y="213360"/>
                </a:lnTo>
                <a:close/>
              </a:path>
              <a:path w="722629" h="829310">
                <a:moveTo>
                  <a:pt x="722477" y="307340"/>
                </a:moveTo>
                <a:lnTo>
                  <a:pt x="576148" y="307340"/>
                </a:lnTo>
                <a:lnTo>
                  <a:pt x="374789" y="469900"/>
                </a:lnTo>
                <a:lnTo>
                  <a:pt x="414105" y="469900"/>
                </a:lnTo>
                <a:lnTo>
                  <a:pt x="560362" y="351790"/>
                </a:lnTo>
                <a:lnTo>
                  <a:pt x="722477" y="351790"/>
                </a:lnTo>
                <a:lnTo>
                  <a:pt x="722477" y="307340"/>
                </a:lnTo>
                <a:close/>
              </a:path>
              <a:path w="722629" h="829310">
                <a:moveTo>
                  <a:pt x="349347" y="250190"/>
                </a:moveTo>
                <a:lnTo>
                  <a:pt x="48996" y="250190"/>
                </a:lnTo>
                <a:lnTo>
                  <a:pt x="74345" y="264160"/>
                </a:lnTo>
                <a:lnTo>
                  <a:pt x="175742" y="468630"/>
                </a:lnTo>
                <a:lnTo>
                  <a:pt x="203733" y="468630"/>
                </a:lnTo>
                <a:lnTo>
                  <a:pt x="113855" y="287020"/>
                </a:lnTo>
                <a:lnTo>
                  <a:pt x="165122" y="287020"/>
                </a:lnTo>
                <a:lnTo>
                  <a:pt x="160743" y="284480"/>
                </a:lnTo>
                <a:lnTo>
                  <a:pt x="230742" y="284480"/>
                </a:lnTo>
                <a:lnTo>
                  <a:pt x="207810" y="275590"/>
                </a:lnTo>
                <a:lnTo>
                  <a:pt x="310666" y="275590"/>
                </a:lnTo>
                <a:lnTo>
                  <a:pt x="264782" y="264160"/>
                </a:lnTo>
                <a:lnTo>
                  <a:pt x="445647" y="264160"/>
                </a:lnTo>
                <a:lnTo>
                  <a:pt x="349347" y="250190"/>
                </a:lnTo>
                <a:close/>
              </a:path>
              <a:path w="722629" h="829310">
                <a:moveTo>
                  <a:pt x="230742" y="284480"/>
                </a:moveTo>
                <a:lnTo>
                  <a:pt x="160743" y="284480"/>
                </a:lnTo>
                <a:lnTo>
                  <a:pt x="402412" y="378460"/>
                </a:lnTo>
                <a:lnTo>
                  <a:pt x="362140" y="401320"/>
                </a:lnTo>
                <a:lnTo>
                  <a:pt x="412406" y="401320"/>
                </a:lnTo>
                <a:lnTo>
                  <a:pt x="481000" y="361950"/>
                </a:lnTo>
                <a:lnTo>
                  <a:pt x="430580" y="361950"/>
                </a:lnTo>
                <a:lnTo>
                  <a:pt x="230742" y="284480"/>
                </a:lnTo>
                <a:close/>
              </a:path>
              <a:path w="722629" h="829310">
                <a:moveTo>
                  <a:pt x="310666" y="275590"/>
                </a:moveTo>
                <a:lnTo>
                  <a:pt x="207810" y="275590"/>
                </a:lnTo>
                <a:lnTo>
                  <a:pt x="467702" y="340360"/>
                </a:lnTo>
                <a:lnTo>
                  <a:pt x="430580" y="361950"/>
                </a:lnTo>
                <a:lnTo>
                  <a:pt x="481000" y="361950"/>
                </a:lnTo>
                <a:lnTo>
                  <a:pt x="549595" y="322580"/>
                </a:lnTo>
                <a:lnTo>
                  <a:pt x="499300" y="322580"/>
                </a:lnTo>
                <a:lnTo>
                  <a:pt x="310666" y="275590"/>
                </a:lnTo>
                <a:close/>
              </a:path>
              <a:path w="722629" h="829310">
                <a:moveTo>
                  <a:pt x="445647" y="264160"/>
                </a:moveTo>
                <a:lnTo>
                  <a:pt x="264782" y="264160"/>
                </a:lnTo>
                <a:lnTo>
                  <a:pt x="532803" y="302260"/>
                </a:lnTo>
                <a:lnTo>
                  <a:pt x="499300" y="322580"/>
                </a:lnTo>
                <a:lnTo>
                  <a:pt x="549595" y="322580"/>
                </a:lnTo>
                <a:lnTo>
                  <a:pt x="576148" y="307340"/>
                </a:lnTo>
                <a:lnTo>
                  <a:pt x="722477" y="307340"/>
                </a:lnTo>
                <a:lnTo>
                  <a:pt x="722477" y="281940"/>
                </a:lnTo>
                <a:lnTo>
                  <a:pt x="568210" y="281940"/>
                </a:lnTo>
                <a:lnTo>
                  <a:pt x="445647" y="264160"/>
                </a:lnTo>
                <a:close/>
              </a:path>
              <a:path w="722629" h="829310">
                <a:moveTo>
                  <a:pt x="722477" y="247650"/>
                </a:moveTo>
                <a:lnTo>
                  <a:pt x="331838" y="247650"/>
                </a:lnTo>
                <a:lnTo>
                  <a:pt x="597763" y="265430"/>
                </a:lnTo>
                <a:lnTo>
                  <a:pt x="568210" y="281940"/>
                </a:lnTo>
                <a:lnTo>
                  <a:pt x="722477" y="281940"/>
                </a:lnTo>
                <a:lnTo>
                  <a:pt x="722477" y="247650"/>
                </a:lnTo>
                <a:close/>
              </a:path>
              <a:path w="722629" h="829310">
                <a:moveTo>
                  <a:pt x="722477" y="227330"/>
                </a:moveTo>
                <a:lnTo>
                  <a:pt x="662622" y="227330"/>
                </a:lnTo>
                <a:lnTo>
                  <a:pt x="637285" y="242570"/>
                </a:lnTo>
                <a:lnTo>
                  <a:pt x="722477" y="242570"/>
                </a:lnTo>
                <a:lnTo>
                  <a:pt x="722477" y="227330"/>
                </a:lnTo>
                <a:close/>
              </a:path>
              <a:path w="722629" h="829310">
                <a:moveTo>
                  <a:pt x="719251" y="207010"/>
                </a:moveTo>
                <a:lnTo>
                  <a:pt x="4292" y="207010"/>
                </a:lnTo>
                <a:lnTo>
                  <a:pt x="3441" y="208280"/>
                </a:lnTo>
                <a:lnTo>
                  <a:pt x="3416" y="209550"/>
                </a:lnTo>
                <a:lnTo>
                  <a:pt x="3009" y="209550"/>
                </a:lnTo>
                <a:lnTo>
                  <a:pt x="2425" y="210820"/>
                </a:lnTo>
                <a:lnTo>
                  <a:pt x="2324" y="212090"/>
                </a:lnTo>
                <a:lnTo>
                  <a:pt x="1955" y="213360"/>
                </a:lnTo>
                <a:lnTo>
                  <a:pt x="722248" y="213360"/>
                </a:lnTo>
                <a:lnTo>
                  <a:pt x="722185" y="212090"/>
                </a:lnTo>
                <a:lnTo>
                  <a:pt x="721779" y="210820"/>
                </a:lnTo>
                <a:lnTo>
                  <a:pt x="721563" y="210820"/>
                </a:lnTo>
                <a:lnTo>
                  <a:pt x="720724" y="208280"/>
                </a:lnTo>
                <a:lnTo>
                  <a:pt x="720255" y="208280"/>
                </a:lnTo>
                <a:lnTo>
                  <a:pt x="719251" y="207010"/>
                </a:lnTo>
                <a:close/>
              </a:path>
              <a:path w="722629" h="829310">
                <a:moveTo>
                  <a:pt x="718248" y="205740"/>
                </a:moveTo>
                <a:lnTo>
                  <a:pt x="6159" y="205740"/>
                </a:lnTo>
                <a:lnTo>
                  <a:pt x="5054" y="207010"/>
                </a:lnTo>
                <a:lnTo>
                  <a:pt x="719137" y="207010"/>
                </a:lnTo>
                <a:lnTo>
                  <a:pt x="718248" y="205740"/>
                </a:lnTo>
                <a:close/>
              </a:path>
              <a:path w="722629" h="829310">
                <a:moveTo>
                  <a:pt x="717410" y="204470"/>
                </a:moveTo>
                <a:lnTo>
                  <a:pt x="6692" y="204470"/>
                </a:lnTo>
                <a:lnTo>
                  <a:pt x="6654" y="205740"/>
                </a:lnTo>
                <a:lnTo>
                  <a:pt x="717905" y="205740"/>
                </a:lnTo>
                <a:lnTo>
                  <a:pt x="717410" y="204470"/>
                </a:lnTo>
                <a:close/>
              </a:path>
              <a:path w="722629" h="829310">
                <a:moveTo>
                  <a:pt x="361848" y="0"/>
                </a:moveTo>
                <a:lnTo>
                  <a:pt x="7975" y="204470"/>
                </a:lnTo>
                <a:lnTo>
                  <a:pt x="715987" y="204470"/>
                </a:lnTo>
                <a:lnTo>
                  <a:pt x="715302" y="203200"/>
                </a:lnTo>
                <a:lnTo>
                  <a:pt x="711682" y="203200"/>
                </a:lnTo>
                <a:lnTo>
                  <a:pt x="710806" y="201930"/>
                </a:lnTo>
                <a:lnTo>
                  <a:pt x="409244" y="201930"/>
                </a:lnTo>
                <a:lnTo>
                  <a:pt x="648068" y="186690"/>
                </a:lnTo>
                <a:lnTo>
                  <a:pt x="653364" y="181610"/>
                </a:lnTo>
                <a:lnTo>
                  <a:pt x="331889" y="181610"/>
                </a:lnTo>
                <a:lnTo>
                  <a:pt x="437997" y="166370"/>
                </a:lnTo>
                <a:lnTo>
                  <a:pt x="264782" y="166370"/>
                </a:lnTo>
                <a:lnTo>
                  <a:pt x="316085" y="153670"/>
                </a:lnTo>
                <a:lnTo>
                  <a:pt x="207784" y="153670"/>
                </a:lnTo>
                <a:lnTo>
                  <a:pt x="230948" y="144780"/>
                </a:lnTo>
                <a:lnTo>
                  <a:pt x="160743" y="144780"/>
                </a:lnTo>
                <a:lnTo>
                  <a:pt x="374522" y="21590"/>
                </a:lnTo>
                <a:lnTo>
                  <a:pt x="376580" y="13970"/>
                </a:lnTo>
                <a:lnTo>
                  <a:pt x="369608" y="2540"/>
                </a:lnTo>
                <a:lnTo>
                  <a:pt x="361848" y="0"/>
                </a:lnTo>
                <a:close/>
              </a:path>
              <a:path w="722629" h="829310">
                <a:moveTo>
                  <a:pt x="711746" y="201930"/>
                </a:moveTo>
                <a:lnTo>
                  <a:pt x="711682" y="203200"/>
                </a:lnTo>
                <a:lnTo>
                  <a:pt x="712101" y="203200"/>
                </a:lnTo>
                <a:lnTo>
                  <a:pt x="711746" y="201930"/>
                </a:lnTo>
                <a:close/>
              </a:path>
              <a:path w="722629" h="829310">
                <a:moveTo>
                  <a:pt x="646302" y="161290"/>
                </a:moveTo>
                <a:lnTo>
                  <a:pt x="639483" y="162560"/>
                </a:lnTo>
                <a:lnTo>
                  <a:pt x="331889" y="181610"/>
                </a:lnTo>
                <a:lnTo>
                  <a:pt x="653364" y="181610"/>
                </a:lnTo>
                <a:lnTo>
                  <a:pt x="652475" y="167640"/>
                </a:lnTo>
                <a:lnTo>
                  <a:pt x="646302" y="161290"/>
                </a:lnTo>
                <a:close/>
              </a:path>
              <a:path w="722629" h="829310">
                <a:moveTo>
                  <a:pt x="575843" y="120650"/>
                </a:moveTo>
                <a:lnTo>
                  <a:pt x="568947" y="121920"/>
                </a:lnTo>
                <a:lnTo>
                  <a:pt x="264782" y="166370"/>
                </a:lnTo>
                <a:lnTo>
                  <a:pt x="437997" y="166370"/>
                </a:lnTo>
                <a:lnTo>
                  <a:pt x="579475" y="146050"/>
                </a:lnTo>
                <a:lnTo>
                  <a:pt x="584263" y="139700"/>
                </a:lnTo>
                <a:lnTo>
                  <a:pt x="582269" y="125730"/>
                </a:lnTo>
                <a:lnTo>
                  <a:pt x="575843" y="120650"/>
                </a:lnTo>
                <a:close/>
              </a:path>
              <a:path w="722629" h="829310">
                <a:moveTo>
                  <a:pt x="504990" y="80010"/>
                </a:moveTo>
                <a:lnTo>
                  <a:pt x="498182" y="82550"/>
                </a:lnTo>
                <a:lnTo>
                  <a:pt x="207784" y="153670"/>
                </a:lnTo>
                <a:lnTo>
                  <a:pt x="316085" y="153670"/>
                </a:lnTo>
                <a:lnTo>
                  <a:pt x="511035" y="105410"/>
                </a:lnTo>
                <a:lnTo>
                  <a:pt x="515175" y="97790"/>
                </a:lnTo>
                <a:lnTo>
                  <a:pt x="511822" y="85090"/>
                </a:lnTo>
                <a:lnTo>
                  <a:pt x="504990" y="80010"/>
                </a:lnTo>
                <a:close/>
              </a:path>
              <a:path w="722629" h="829310">
                <a:moveTo>
                  <a:pt x="433641" y="40640"/>
                </a:moveTo>
                <a:lnTo>
                  <a:pt x="160743" y="144780"/>
                </a:lnTo>
                <a:lnTo>
                  <a:pt x="230948" y="144780"/>
                </a:lnTo>
                <a:lnTo>
                  <a:pt x="442734" y="63500"/>
                </a:lnTo>
                <a:lnTo>
                  <a:pt x="445985" y="55880"/>
                </a:lnTo>
                <a:lnTo>
                  <a:pt x="440969" y="43180"/>
                </a:lnTo>
                <a:lnTo>
                  <a:pt x="433641" y="40640"/>
                </a:lnTo>
                <a:close/>
              </a:path>
            </a:pathLst>
          </a:custGeom>
          <a:solidFill>
            <a:srgbClr val="2E398C"/>
          </a:solidFill>
        </p:spPr>
        <p:txBody>
          <a:bodyPr wrap="square" lIns="0" tIns="0" rIns="0" bIns="0" rtlCol="0"/>
          <a:lstStyle/>
          <a:p>
            <a:endParaRPr sz="2276"/>
          </a:p>
        </p:txBody>
      </p:sp>
      <p:sp>
        <p:nvSpPr>
          <p:cNvPr id="2" name="object 34">
            <a:extLst>
              <a:ext uri="{FF2B5EF4-FFF2-40B4-BE49-F238E27FC236}">
                <a16:creationId xmlns:a16="http://schemas.microsoft.com/office/drawing/2014/main" id="{F43F8652-1DF4-8B47-D521-DD7CF7AB5EB2}"/>
              </a:ext>
            </a:extLst>
          </p:cNvPr>
          <p:cNvSpPr txBox="1"/>
          <p:nvPr/>
        </p:nvSpPr>
        <p:spPr>
          <a:xfrm>
            <a:off x="3791915" y="714277"/>
            <a:ext cx="4597551" cy="345580"/>
          </a:xfrm>
          <a:prstGeom prst="rect">
            <a:avLst/>
          </a:prstGeom>
          <a:solidFill>
            <a:schemeClr val="accent1">
              <a:lumMod val="75000"/>
            </a:schemeClr>
          </a:solidFill>
        </p:spPr>
        <p:txBody>
          <a:bodyPr vert="horz" wrap="square" lIns="0" tIns="30516" rIns="0" bIns="0" rtlCol="0">
            <a:spAutoFit/>
          </a:bodyPr>
          <a:lstStyle/>
          <a:p>
            <a:pPr algn="ctr">
              <a:lnSpc>
                <a:spcPct val="107000"/>
              </a:lnSpc>
              <a:spcAft>
                <a:spcPts val="2276"/>
              </a:spcAft>
            </a:pPr>
            <a:r>
              <a:rPr lang="en-US" sz="2023" b="1" spc="13" dirty="0">
                <a:solidFill>
                  <a:srgbClr val="FFFFFF"/>
                </a:solidFill>
                <a:latin typeface="Roboto"/>
                <a:cs typeface="Roboto"/>
              </a:rPr>
              <a:t>Important</a:t>
            </a:r>
            <a:r>
              <a:rPr lang="en-GB" sz="2023" b="1" spc="13" dirty="0">
                <a:solidFill>
                  <a:srgbClr val="FFFFFF"/>
                </a:solidFill>
                <a:latin typeface="Roboto"/>
                <a:cs typeface="Roboto"/>
              </a:rPr>
              <a:t> Remarks</a:t>
            </a:r>
          </a:p>
        </p:txBody>
      </p:sp>
    </p:spTree>
    <p:extLst>
      <p:ext uri="{BB962C8B-B14F-4D97-AF65-F5344CB8AC3E}">
        <p14:creationId xmlns:p14="http://schemas.microsoft.com/office/powerpoint/2010/main" val="407356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923" y="5661913"/>
            <a:ext cx="12181382" cy="1194930"/>
            <a:chOff x="0" y="4477105"/>
            <a:chExt cx="9632315" cy="944880"/>
          </a:xfrm>
        </p:grpSpPr>
        <p:sp>
          <p:nvSpPr>
            <p:cNvPr id="5" name="object 5"/>
            <p:cNvSpPr/>
            <p:nvPr/>
          </p:nvSpPr>
          <p:spPr>
            <a:xfrm>
              <a:off x="0" y="4477105"/>
              <a:ext cx="9632315" cy="944880"/>
            </a:xfrm>
            <a:custGeom>
              <a:avLst/>
              <a:gdLst/>
              <a:ahLst/>
              <a:cxnLst/>
              <a:rect l="l" t="t" r="r" b="b"/>
              <a:pathLst>
                <a:path w="9632315" h="944879">
                  <a:moveTo>
                    <a:pt x="9632226" y="0"/>
                  </a:moveTo>
                  <a:lnTo>
                    <a:pt x="0" y="0"/>
                  </a:lnTo>
                  <a:lnTo>
                    <a:pt x="0" y="944372"/>
                  </a:lnTo>
                  <a:lnTo>
                    <a:pt x="9632226" y="944372"/>
                  </a:lnTo>
                  <a:lnTo>
                    <a:pt x="9632226" y="0"/>
                  </a:lnTo>
                  <a:close/>
                </a:path>
              </a:pathLst>
            </a:custGeom>
            <a:solidFill>
              <a:srgbClr val="FFFFFF"/>
            </a:solidFill>
          </p:spPr>
          <p:txBody>
            <a:bodyPr wrap="square" lIns="0" tIns="0" rIns="0" bIns="0" rtlCol="0"/>
            <a:lstStyle/>
            <a:p>
              <a:endParaRPr sz="2276"/>
            </a:p>
          </p:txBody>
        </p:sp>
        <p:sp>
          <p:nvSpPr>
            <p:cNvPr id="6" name="object 6"/>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sz="2276"/>
            </a:p>
          </p:txBody>
        </p:sp>
        <p:pic>
          <p:nvPicPr>
            <p:cNvPr id="7" name="object 7"/>
            <p:cNvPicPr/>
            <p:nvPr/>
          </p:nvPicPr>
          <p:blipFill>
            <a:blip r:embed="rId3" cstate="print"/>
            <a:stretch>
              <a:fillRect/>
            </a:stretch>
          </p:blipFill>
          <p:spPr>
            <a:xfrm>
              <a:off x="3924118" y="4606550"/>
              <a:ext cx="761784" cy="685482"/>
            </a:xfrm>
            <a:prstGeom prst="rect">
              <a:avLst/>
            </a:prstGeom>
          </p:spPr>
        </p:pic>
        <p:pic>
          <p:nvPicPr>
            <p:cNvPr id="8" name="object 8"/>
            <p:cNvPicPr/>
            <p:nvPr/>
          </p:nvPicPr>
          <p:blipFill>
            <a:blip r:embed="rId4" cstate="print"/>
            <a:stretch>
              <a:fillRect/>
            </a:stretch>
          </p:blipFill>
          <p:spPr>
            <a:xfrm>
              <a:off x="4983429" y="4583314"/>
              <a:ext cx="724681" cy="731940"/>
            </a:xfrm>
            <a:prstGeom prst="rect">
              <a:avLst/>
            </a:prstGeom>
          </p:spPr>
        </p:pic>
      </p:grpSp>
      <p:sp>
        <p:nvSpPr>
          <p:cNvPr id="9" name="object 9"/>
          <p:cNvSpPr/>
          <p:nvPr/>
        </p:nvSpPr>
        <p:spPr>
          <a:xfrm>
            <a:off x="11269212" y="0"/>
            <a:ext cx="913865" cy="1048776"/>
          </a:xfrm>
          <a:custGeom>
            <a:avLst/>
            <a:gdLst/>
            <a:ahLst/>
            <a:cxnLst/>
            <a:rect l="l" t="t" r="r" b="b"/>
            <a:pathLst>
              <a:path w="722629" h="829310">
                <a:moveTo>
                  <a:pt x="14719" y="601980"/>
                </a:moveTo>
                <a:lnTo>
                  <a:pt x="6984" y="604520"/>
                </a:lnTo>
                <a:lnTo>
                  <a:pt x="0" y="615950"/>
                </a:lnTo>
                <a:lnTo>
                  <a:pt x="2070" y="623570"/>
                </a:lnTo>
                <a:lnTo>
                  <a:pt x="355930" y="828040"/>
                </a:lnTo>
                <a:lnTo>
                  <a:pt x="357352" y="829310"/>
                </a:lnTo>
                <a:lnTo>
                  <a:pt x="366864" y="829310"/>
                </a:lnTo>
                <a:lnTo>
                  <a:pt x="367791" y="828040"/>
                </a:lnTo>
                <a:lnTo>
                  <a:pt x="369417" y="828040"/>
                </a:lnTo>
                <a:lnTo>
                  <a:pt x="369722" y="826770"/>
                </a:lnTo>
                <a:lnTo>
                  <a:pt x="371208" y="825500"/>
                </a:lnTo>
                <a:lnTo>
                  <a:pt x="371957" y="825500"/>
                </a:lnTo>
                <a:lnTo>
                  <a:pt x="372503" y="824230"/>
                </a:lnTo>
                <a:lnTo>
                  <a:pt x="372808" y="824230"/>
                </a:lnTo>
                <a:lnTo>
                  <a:pt x="373227" y="822960"/>
                </a:lnTo>
                <a:lnTo>
                  <a:pt x="404146" y="769620"/>
                </a:lnTo>
                <a:lnTo>
                  <a:pt x="374789" y="769620"/>
                </a:lnTo>
                <a:lnTo>
                  <a:pt x="374789" y="740410"/>
                </a:lnTo>
                <a:lnTo>
                  <a:pt x="384994" y="725170"/>
                </a:lnTo>
                <a:lnTo>
                  <a:pt x="228447" y="725170"/>
                </a:lnTo>
                <a:lnTo>
                  <a:pt x="14719" y="601980"/>
                </a:lnTo>
                <a:close/>
              </a:path>
              <a:path w="722629" h="829310">
                <a:moveTo>
                  <a:pt x="551378" y="563880"/>
                </a:moveTo>
                <a:lnTo>
                  <a:pt x="523405" y="563880"/>
                </a:lnTo>
                <a:lnTo>
                  <a:pt x="417245" y="777240"/>
                </a:lnTo>
                <a:lnTo>
                  <a:pt x="419798" y="784860"/>
                </a:lnTo>
                <a:lnTo>
                  <a:pt x="427875" y="789940"/>
                </a:lnTo>
                <a:lnTo>
                  <a:pt x="436321" y="789940"/>
                </a:lnTo>
                <a:lnTo>
                  <a:pt x="440816" y="787400"/>
                </a:lnTo>
                <a:lnTo>
                  <a:pt x="443014" y="782320"/>
                </a:lnTo>
                <a:lnTo>
                  <a:pt x="551378" y="563880"/>
                </a:lnTo>
                <a:close/>
              </a:path>
              <a:path w="722629" h="829310">
                <a:moveTo>
                  <a:pt x="557678" y="551180"/>
                </a:moveTo>
                <a:lnTo>
                  <a:pt x="501497" y="551180"/>
                </a:lnTo>
                <a:lnTo>
                  <a:pt x="374789" y="769620"/>
                </a:lnTo>
                <a:lnTo>
                  <a:pt x="404146" y="769620"/>
                </a:lnTo>
                <a:lnTo>
                  <a:pt x="523405" y="563880"/>
                </a:lnTo>
                <a:lnTo>
                  <a:pt x="551378" y="563880"/>
                </a:lnTo>
                <a:lnTo>
                  <a:pt x="557678" y="551180"/>
                </a:lnTo>
                <a:close/>
              </a:path>
              <a:path w="722629" h="829310">
                <a:moveTo>
                  <a:pt x="606744" y="506730"/>
                </a:moveTo>
                <a:lnTo>
                  <a:pt x="579729" y="506730"/>
                </a:lnTo>
                <a:lnTo>
                  <a:pt x="486879" y="739140"/>
                </a:lnTo>
                <a:lnTo>
                  <a:pt x="490029" y="746760"/>
                </a:lnTo>
                <a:lnTo>
                  <a:pt x="498055" y="749300"/>
                </a:lnTo>
                <a:lnTo>
                  <a:pt x="506234" y="749300"/>
                </a:lnTo>
                <a:lnTo>
                  <a:pt x="510984" y="746760"/>
                </a:lnTo>
                <a:lnTo>
                  <a:pt x="606744" y="506730"/>
                </a:lnTo>
                <a:close/>
              </a:path>
              <a:path w="722629" h="829310">
                <a:moveTo>
                  <a:pt x="16954" y="521970"/>
                </a:moveTo>
                <a:lnTo>
                  <a:pt x="8991" y="523240"/>
                </a:lnTo>
                <a:lnTo>
                  <a:pt x="215" y="533400"/>
                </a:lnTo>
                <a:lnTo>
                  <a:pt x="1054" y="542290"/>
                </a:lnTo>
                <a:lnTo>
                  <a:pt x="228447" y="725170"/>
                </a:lnTo>
                <a:lnTo>
                  <a:pt x="384994" y="725170"/>
                </a:lnTo>
                <a:lnTo>
                  <a:pt x="405403" y="694690"/>
                </a:lnTo>
                <a:lnTo>
                  <a:pt x="374789" y="694690"/>
                </a:lnTo>
                <a:lnTo>
                  <a:pt x="374789" y="680720"/>
                </a:lnTo>
                <a:lnTo>
                  <a:pt x="212699" y="680720"/>
                </a:lnTo>
                <a:lnTo>
                  <a:pt x="16954" y="521970"/>
                </a:lnTo>
                <a:close/>
              </a:path>
              <a:path w="722629" h="829310">
                <a:moveTo>
                  <a:pt x="653417" y="455930"/>
                </a:moveTo>
                <a:lnTo>
                  <a:pt x="627011" y="455930"/>
                </a:lnTo>
                <a:lnTo>
                  <a:pt x="556666" y="699770"/>
                </a:lnTo>
                <a:lnTo>
                  <a:pt x="560539" y="707390"/>
                </a:lnTo>
                <a:lnTo>
                  <a:pt x="568413" y="709930"/>
                </a:lnTo>
                <a:lnTo>
                  <a:pt x="576249" y="709930"/>
                </a:lnTo>
                <a:lnTo>
                  <a:pt x="581317" y="706120"/>
                </a:lnTo>
                <a:lnTo>
                  <a:pt x="653417" y="455930"/>
                </a:lnTo>
                <a:close/>
              </a:path>
              <a:path w="722629" h="829310">
                <a:moveTo>
                  <a:pt x="619918" y="473710"/>
                </a:moveTo>
                <a:lnTo>
                  <a:pt x="522503" y="473710"/>
                </a:lnTo>
                <a:lnTo>
                  <a:pt x="374789" y="694690"/>
                </a:lnTo>
                <a:lnTo>
                  <a:pt x="405403" y="694690"/>
                </a:lnTo>
                <a:lnTo>
                  <a:pt x="501497" y="551180"/>
                </a:lnTo>
                <a:lnTo>
                  <a:pt x="557678" y="551180"/>
                </a:lnTo>
                <a:lnTo>
                  <a:pt x="579729" y="506730"/>
                </a:lnTo>
                <a:lnTo>
                  <a:pt x="606744" y="506730"/>
                </a:lnTo>
                <a:lnTo>
                  <a:pt x="619918" y="473710"/>
                </a:lnTo>
                <a:close/>
              </a:path>
              <a:path w="722629" h="829310">
                <a:moveTo>
                  <a:pt x="18719" y="441960"/>
                </a:moveTo>
                <a:lnTo>
                  <a:pt x="10706" y="441960"/>
                </a:lnTo>
                <a:lnTo>
                  <a:pt x="634" y="452120"/>
                </a:lnTo>
                <a:lnTo>
                  <a:pt x="482" y="459740"/>
                </a:lnTo>
                <a:lnTo>
                  <a:pt x="212699" y="680720"/>
                </a:lnTo>
                <a:lnTo>
                  <a:pt x="374789" y="680720"/>
                </a:lnTo>
                <a:lnTo>
                  <a:pt x="374789" y="661670"/>
                </a:lnTo>
                <a:lnTo>
                  <a:pt x="379780" y="655320"/>
                </a:lnTo>
                <a:lnTo>
                  <a:pt x="349491" y="655320"/>
                </a:lnTo>
                <a:lnTo>
                  <a:pt x="344682" y="624840"/>
                </a:lnTo>
                <a:lnTo>
                  <a:pt x="194589" y="624840"/>
                </a:lnTo>
                <a:lnTo>
                  <a:pt x="18719" y="441960"/>
                </a:lnTo>
                <a:close/>
              </a:path>
              <a:path w="722629" h="829310">
                <a:moveTo>
                  <a:pt x="691582" y="412750"/>
                </a:moveTo>
                <a:lnTo>
                  <a:pt x="665860" y="412750"/>
                </a:lnTo>
                <a:lnTo>
                  <a:pt x="626706" y="661670"/>
                </a:lnTo>
                <a:lnTo>
                  <a:pt x="631418" y="668020"/>
                </a:lnTo>
                <a:lnTo>
                  <a:pt x="638987" y="669290"/>
                </a:lnTo>
                <a:lnTo>
                  <a:pt x="646429" y="669290"/>
                </a:lnTo>
                <a:lnTo>
                  <a:pt x="651802" y="665480"/>
                </a:lnTo>
                <a:lnTo>
                  <a:pt x="691582" y="412750"/>
                </a:lnTo>
                <a:close/>
              </a:path>
              <a:path w="722629" h="829310">
                <a:moveTo>
                  <a:pt x="359951" y="400050"/>
                </a:moveTo>
                <a:lnTo>
                  <a:pt x="309219" y="400050"/>
                </a:lnTo>
                <a:lnTo>
                  <a:pt x="349491" y="422910"/>
                </a:lnTo>
                <a:lnTo>
                  <a:pt x="349491" y="655320"/>
                </a:lnTo>
                <a:lnTo>
                  <a:pt x="379780" y="655320"/>
                </a:lnTo>
                <a:lnTo>
                  <a:pt x="407725" y="619760"/>
                </a:lnTo>
                <a:lnTo>
                  <a:pt x="374789" y="619760"/>
                </a:lnTo>
                <a:lnTo>
                  <a:pt x="374789" y="581660"/>
                </a:lnTo>
                <a:lnTo>
                  <a:pt x="410243" y="544830"/>
                </a:lnTo>
                <a:lnTo>
                  <a:pt x="374789" y="544830"/>
                </a:lnTo>
                <a:lnTo>
                  <a:pt x="374789" y="501650"/>
                </a:lnTo>
                <a:lnTo>
                  <a:pt x="414105" y="469900"/>
                </a:lnTo>
                <a:lnTo>
                  <a:pt x="374789" y="469900"/>
                </a:lnTo>
                <a:lnTo>
                  <a:pt x="374789" y="422910"/>
                </a:lnTo>
                <a:lnTo>
                  <a:pt x="412406" y="401320"/>
                </a:lnTo>
                <a:lnTo>
                  <a:pt x="362140" y="401320"/>
                </a:lnTo>
                <a:lnTo>
                  <a:pt x="359951" y="400050"/>
                </a:lnTo>
                <a:close/>
              </a:path>
              <a:path w="722629" h="829310">
                <a:moveTo>
                  <a:pt x="722477" y="377190"/>
                </a:moveTo>
                <a:lnTo>
                  <a:pt x="697179" y="377190"/>
                </a:lnTo>
                <a:lnTo>
                  <a:pt x="697179" y="623570"/>
                </a:lnTo>
                <a:lnTo>
                  <a:pt x="702843" y="628650"/>
                </a:lnTo>
                <a:lnTo>
                  <a:pt x="716813" y="628650"/>
                </a:lnTo>
                <a:lnTo>
                  <a:pt x="722477" y="623570"/>
                </a:lnTo>
                <a:lnTo>
                  <a:pt x="722477" y="377190"/>
                </a:lnTo>
                <a:close/>
              </a:path>
              <a:path w="722629" h="829310">
                <a:moveTo>
                  <a:pt x="20065" y="361950"/>
                </a:moveTo>
                <a:lnTo>
                  <a:pt x="12115" y="361950"/>
                </a:lnTo>
                <a:lnTo>
                  <a:pt x="1130" y="369570"/>
                </a:lnTo>
                <a:lnTo>
                  <a:pt x="177" y="378460"/>
                </a:lnTo>
                <a:lnTo>
                  <a:pt x="194589" y="624840"/>
                </a:lnTo>
                <a:lnTo>
                  <a:pt x="344682" y="624840"/>
                </a:lnTo>
                <a:lnTo>
                  <a:pt x="343881" y="619760"/>
                </a:lnTo>
                <a:lnTo>
                  <a:pt x="318173" y="619760"/>
                </a:lnTo>
                <a:lnTo>
                  <a:pt x="305735" y="576580"/>
                </a:lnTo>
                <a:lnTo>
                  <a:pt x="279323" y="576580"/>
                </a:lnTo>
                <a:lnTo>
                  <a:pt x="272217" y="558800"/>
                </a:lnTo>
                <a:lnTo>
                  <a:pt x="174777" y="558800"/>
                </a:lnTo>
                <a:lnTo>
                  <a:pt x="20065" y="361950"/>
                </a:lnTo>
                <a:close/>
              </a:path>
              <a:path w="722629" h="829310">
                <a:moveTo>
                  <a:pt x="294278" y="361950"/>
                </a:moveTo>
                <a:lnTo>
                  <a:pt x="243916" y="361950"/>
                </a:lnTo>
                <a:lnTo>
                  <a:pt x="281050" y="383540"/>
                </a:lnTo>
                <a:lnTo>
                  <a:pt x="318173" y="619760"/>
                </a:lnTo>
                <a:lnTo>
                  <a:pt x="343881" y="619760"/>
                </a:lnTo>
                <a:lnTo>
                  <a:pt x="309219" y="400050"/>
                </a:lnTo>
                <a:lnTo>
                  <a:pt x="359951" y="400050"/>
                </a:lnTo>
                <a:lnTo>
                  <a:pt x="294278" y="361950"/>
                </a:lnTo>
                <a:close/>
              </a:path>
              <a:path w="722629" h="829310">
                <a:moveTo>
                  <a:pt x="692381" y="407670"/>
                </a:moveTo>
                <a:lnTo>
                  <a:pt x="542277" y="407670"/>
                </a:lnTo>
                <a:lnTo>
                  <a:pt x="374789" y="619760"/>
                </a:lnTo>
                <a:lnTo>
                  <a:pt x="407725" y="619760"/>
                </a:lnTo>
                <a:lnTo>
                  <a:pt x="522503" y="473710"/>
                </a:lnTo>
                <a:lnTo>
                  <a:pt x="619918" y="473710"/>
                </a:lnTo>
                <a:lnTo>
                  <a:pt x="627011" y="455930"/>
                </a:lnTo>
                <a:lnTo>
                  <a:pt x="653417" y="455930"/>
                </a:lnTo>
                <a:lnTo>
                  <a:pt x="665860" y="412750"/>
                </a:lnTo>
                <a:lnTo>
                  <a:pt x="691582" y="412750"/>
                </a:lnTo>
                <a:lnTo>
                  <a:pt x="692381" y="407670"/>
                </a:lnTo>
                <a:close/>
              </a:path>
              <a:path w="722629" h="829310">
                <a:moveTo>
                  <a:pt x="230794" y="325120"/>
                </a:moveTo>
                <a:lnTo>
                  <a:pt x="178815" y="325120"/>
                </a:lnTo>
                <a:lnTo>
                  <a:pt x="212318" y="344170"/>
                </a:lnTo>
                <a:lnTo>
                  <a:pt x="279323" y="576580"/>
                </a:lnTo>
                <a:lnTo>
                  <a:pt x="305735" y="576580"/>
                </a:lnTo>
                <a:lnTo>
                  <a:pt x="243916" y="361950"/>
                </a:lnTo>
                <a:lnTo>
                  <a:pt x="294278" y="361950"/>
                </a:lnTo>
                <a:lnTo>
                  <a:pt x="230794" y="325120"/>
                </a:lnTo>
                <a:close/>
              </a:path>
              <a:path w="722629" h="829310">
                <a:moveTo>
                  <a:pt x="13233" y="280670"/>
                </a:moveTo>
                <a:lnTo>
                  <a:pt x="1612" y="288290"/>
                </a:lnTo>
                <a:lnTo>
                  <a:pt x="38" y="297180"/>
                </a:lnTo>
                <a:lnTo>
                  <a:pt x="174777" y="558800"/>
                </a:lnTo>
                <a:lnTo>
                  <a:pt x="272217" y="558800"/>
                </a:lnTo>
                <a:lnTo>
                  <a:pt x="259019" y="525780"/>
                </a:lnTo>
                <a:lnTo>
                  <a:pt x="232016" y="525780"/>
                </a:lnTo>
                <a:lnTo>
                  <a:pt x="210018" y="481330"/>
                </a:lnTo>
                <a:lnTo>
                  <a:pt x="153809" y="481330"/>
                </a:lnTo>
                <a:lnTo>
                  <a:pt x="21094" y="281940"/>
                </a:lnTo>
                <a:lnTo>
                  <a:pt x="13233" y="280670"/>
                </a:lnTo>
                <a:close/>
              </a:path>
              <a:path w="722629" h="829310">
                <a:moveTo>
                  <a:pt x="722477" y="351790"/>
                </a:moveTo>
                <a:lnTo>
                  <a:pt x="560362" y="351790"/>
                </a:lnTo>
                <a:lnTo>
                  <a:pt x="374789" y="544830"/>
                </a:lnTo>
                <a:lnTo>
                  <a:pt x="410243" y="544830"/>
                </a:lnTo>
                <a:lnTo>
                  <a:pt x="542277" y="407670"/>
                </a:lnTo>
                <a:lnTo>
                  <a:pt x="692381" y="407670"/>
                </a:lnTo>
                <a:lnTo>
                  <a:pt x="697179" y="377190"/>
                </a:lnTo>
                <a:lnTo>
                  <a:pt x="722477" y="377190"/>
                </a:lnTo>
                <a:lnTo>
                  <a:pt x="722477" y="351790"/>
                </a:lnTo>
                <a:close/>
              </a:path>
              <a:path w="722629" h="829310">
                <a:moveTo>
                  <a:pt x="165122" y="287020"/>
                </a:moveTo>
                <a:lnTo>
                  <a:pt x="113855" y="287020"/>
                </a:lnTo>
                <a:lnTo>
                  <a:pt x="143395" y="303530"/>
                </a:lnTo>
                <a:lnTo>
                  <a:pt x="232016" y="525780"/>
                </a:lnTo>
                <a:lnTo>
                  <a:pt x="259019" y="525780"/>
                </a:lnTo>
                <a:lnTo>
                  <a:pt x="178815" y="325120"/>
                </a:lnTo>
                <a:lnTo>
                  <a:pt x="230794" y="325120"/>
                </a:lnTo>
                <a:lnTo>
                  <a:pt x="165122" y="287020"/>
                </a:lnTo>
                <a:close/>
              </a:path>
              <a:path w="722629" h="829310">
                <a:moveTo>
                  <a:pt x="722350" y="213360"/>
                </a:moveTo>
                <a:lnTo>
                  <a:pt x="1866" y="213360"/>
                </a:lnTo>
                <a:lnTo>
                  <a:pt x="1803" y="215900"/>
                </a:lnTo>
                <a:lnTo>
                  <a:pt x="1981" y="217170"/>
                </a:lnTo>
                <a:lnTo>
                  <a:pt x="2260" y="218440"/>
                </a:lnTo>
                <a:lnTo>
                  <a:pt x="2654" y="219710"/>
                </a:lnTo>
                <a:lnTo>
                  <a:pt x="3136" y="220980"/>
                </a:lnTo>
                <a:lnTo>
                  <a:pt x="3606" y="220980"/>
                </a:lnTo>
                <a:lnTo>
                  <a:pt x="153809" y="481330"/>
                </a:lnTo>
                <a:lnTo>
                  <a:pt x="210018" y="481330"/>
                </a:lnTo>
                <a:lnTo>
                  <a:pt x="203733" y="468630"/>
                </a:lnTo>
                <a:lnTo>
                  <a:pt x="175742" y="468630"/>
                </a:lnTo>
                <a:lnTo>
                  <a:pt x="48996" y="250190"/>
                </a:lnTo>
                <a:lnTo>
                  <a:pt x="349347" y="250190"/>
                </a:lnTo>
                <a:lnTo>
                  <a:pt x="331838" y="247650"/>
                </a:lnTo>
                <a:lnTo>
                  <a:pt x="722477" y="247650"/>
                </a:lnTo>
                <a:lnTo>
                  <a:pt x="722477" y="242570"/>
                </a:lnTo>
                <a:lnTo>
                  <a:pt x="637285" y="242570"/>
                </a:lnTo>
                <a:lnTo>
                  <a:pt x="409244" y="227330"/>
                </a:lnTo>
                <a:lnTo>
                  <a:pt x="722477" y="227330"/>
                </a:lnTo>
                <a:lnTo>
                  <a:pt x="722350" y="213360"/>
                </a:lnTo>
                <a:close/>
              </a:path>
              <a:path w="722629" h="829310">
                <a:moveTo>
                  <a:pt x="722477" y="307340"/>
                </a:moveTo>
                <a:lnTo>
                  <a:pt x="576148" y="307340"/>
                </a:lnTo>
                <a:lnTo>
                  <a:pt x="374789" y="469900"/>
                </a:lnTo>
                <a:lnTo>
                  <a:pt x="414105" y="469900"/>
                </a:lnTo>
                <a:lnTo>
                  <a:pt x="560362" y="351790"/>
                </a:lnTo>
                <a:lnTo>
                  <a:pt x="722477" y="351790"/>
                </a:lnTo>
                <a:lnTo>
                  <a:pt x="722477" y="307340"/>
                </a:lnTo>
                <a:close/>
              </a:path>
              <a:path w="722629" h="829310">
                <a:moveTo>
                  <a:pt x="349347" y="250190"/>
                </a:moveTo>
                <a:lnTo>
                  <a:pt x="48996" y="250190"/>
                </a:lnTo>
                <a:lnTo>
                  <a:pt x="74345" y="264160"/>
                </a:lnTo>
                <a:lnTo>
                  <a:pt x="175742" y="468630"/>
                </a:lnTo>
                <a:lnTo>
                  <a:pt x="203733" y="468630"/>
                </a:lnTo>
                <a:lnTo>
                  <a:pt x="113855" y="287020"/>
                </a:lnTo>
                <a:lnTo>
                  <a:pt x="165122" y="287020"/>
                </a:lnTo>
                <a:lnTo>
                  <a:pt x="160743" y="284480"/>
                </a:lnTo>
                <a:lnTo>
                  <a:pt x="230742" y="284480"/>
                </a:lnTo>
                <a:lnTo>
                  <a:pt x="207810" y="275590"/>
                </a:lnTo>
                <a:lnTo>
                  <a:pt x="310666" y="275590"/>
                </a:lnTo>
                <a:lnTo>
                  <a:pt x="264782" y="264160"/>
                </a:lnTo>
                <a:lnTo>
                  <a:pt x="445647" y="264160"/>
                </a:lnTo>
                <a:lnTo>
                  <a:pt x="349347" y="250190"/>
                </a:lnTo>
                <a:close/>
              </a:path>
              <a:path w="722629" h="829310">
                <a:moveTo>
                  <a:pt x="230742" y="284480"/>
                </a:moveTo>
                <a:lnTo>
                  <a:pt x="160743" y="284480"/>
                </a:lnTo>
                <a:lnTo>
                  <a:pt x="402412" y="378460"/>
                </a:lnTo>
                <a:lnTo>
                  <a:pt x="362140" y="401320"/>
                </a:lnTo>
                <a:lnTo>
                  <a:pt x="412406" y="401320"/>
                </a:lnTo>
                <a:lnTo>
                  <a:pt x="481000" y="361950"/>
                </a:lnTo>
                <a:lnTo>
                  <a:pt x="430580" y="361950"/>
                </a:lnTo>
                <a:lnTo>
                  <a:pt x="230742" y="284480"/>
                </a:lnTo>
                <a:close/>
              </a:path>
              <a:path w="722629" h="829310">
                <a:moveTo>
                  <a:pt x="310666" y="275590"/>
                </a:moveTo>
                <a:lnTo>
                  <a:pt x="207810" y="275590"/>
                </a:lnTo>
                <a:lnTo>
                  <a:pt x="467702" y="340360"/>
                </a:lnTo>
                <a:lnTo>
                  <a:pt x="430580" y="361950"/>
                </a:lnTo>
                <a:lnTo>
                  <a:pt x="481000" y="361950"/>
                </a:lnTo>
                <a:lnTo>
                  <a:pt x="549595" y="322580"/>
                </a:lnTo>
                <a:lnTo>
                  <a:pt x="499300" y="322580"/>
                </a:lnTo>
                <a:lnTo>
                  <a:pt x="310666" y="275590"/>
                </a:lnTo>
                <a:close/>
              </a:path>
              <a:path w="722629" h="829310">
                <a:moveTo>
                  <a:pt x="445647" y="264160"/>
                </a:moveTo>
                <a:lnTo>
                  <a:pt x="264782" y="264160"/>
                </a:lnTo>
                <a:lnTo>
                  <a:pt x="532803" y="302260"/>
                </a:lnTo>
                <a:lnTo>
                  <a:pt x="499300" y="322580"/>
                </a:lnTo>
                <a:lnTo>
                  <a:pt x="549595" y="322580"/>
                </a:lnTo>
                <a:lnTo>
                  <a:pt x="576148" y="307340"/>
                </a:lnTo>
                <a:lnTo>
                  <a:pt x="722477" y="307340"/>
                </a:lnTo>
                <a:lnTo>
                  <a:pt x="722477" y="281940"/>
                </a:lnTo>
                <a:lnTo>
                  <a:pt x="568210" y="281940"/>
                </a:lnTo>
                <a:lnTo>
                  <a:pt x="445647" y="264160"/>
                </a:lnTo>
                <a:close/>
              </a:path>
              <a:path w="722629" h="829310">
                <a:moveTo>
                  <a:pt x="722477" y="247650"/>
                </a:moveTo>
                <a:lnTo>
                  <a:pt x="331838" y="247650"/>
                </a:lnTo>
                <a:lnTo>
                  <a:pt x="597763" y="265430"/>
                </a:lnTo>
                <a:lnTo>
                  <a:pt x="568210" y="281940"/>
                </a:lnTo>
                <a:lnTo>
                  <a:pt x="722477" y="281940"/>
                </a:lnTo>
                <a:lnTo>
                  <a:pt x="722477" y="247650"/>
                </a:lnTo>
                <a:close/>
              </a:path>
              <a:path w="722629" h="829310">
                <a:moveTo>
                  <a:pt x="722477" y="227330"/>
                </a:moveTo>
                <a:lnTo>
                  <a:pt x="662622" y="227330"/>
                </a:lnTo>
                <a:lnTo>
                  <a:pt x="637285" y="242570"/>
                </a:lnTo>
                <a:lnTo>
                  <a:pt x="722477" y="242570"/>
                </a:lnTo>
                <a:lnTo>
                  <a:pt x="722477" y="227330"/>
                </a:lnTo>
                <a:close/>
              </a:path>
              <a:path w="722629" h="829310">
                <a:moveTo>
                  <a:pt x="719251" y="207010"/>
                </a:moveTo>
                <a:lnTo>
                  <a:pt x="4292" y="207010"/>
                </a:lnTo>
                <a:lnTo>
                  <a:pt x="3441" y="208280"/>
                </a:lnTo>
                <a:lnTo>
                  <a:pt x="3416" y="209550"/>
                </a:lnTo>
                <a:lnTo>
                  <a:pt x="3009" y="209550"/>
                </a:lnTo>
                <a:lnTo>
                  <a:pt x="2425" y="210820"/>
                </a:lnTo>
                <a:lnTo>
                  <a:pt x="2324" y="212090"/>
                </a:lnTo>
                <a:lnTo>
                  <a:pt x="1955" y="213360"/>
                </a:lnTo>
                <a:lnTo>
                  <a:pt x="722248" y="213360"/>
                </a:lnTo>
                <a:lnTo>
                  <a:pt x="722185" y="212090"/>
                </a:lnTo>
                <a:lnTo>
                  <a:pt x="721779" y="210820"/>
                </a:lnTo>
                <a:lnTo>
                  <a:pt x="721563" y="210820"/>
                </a:lnTo>
                <a:lnTo>
                  <a:pt x="720724" y="208280"/>
                </a:lnTo>
                <a:lnTo>
                  <a:pt x="720255" y="208280"/>
                </a:lnTo>
                <a:lnTo>
                  <a:pt x="719251" y="207010"/>
                </a:lnTo>
                <a:close/>
              </a:path>
              <a:path w="722629" h="829310">
                <a:moveTo>
                  <a:pt x="718248" y="205740"/>
                </a:moveTo>
                <a:lnTo>
                  <a:pt x="6159" y="205740"/>
                </a:lnTo>
                <a:lnTo>
                  <a:pt x="5054" y="207010"/>
                </a:lnTo>
                <a:lnTo>
                  <a:pt x="719137" y="207010"/>
                </a:lnTo>
                <a:lnTo>
                  <a:pt x="718248" y="205740"/>
                </a:lnTo>
                <a:close/>
              </a:path>
              <a:path w="722629" h="829310">
                <a:moveTo>
                  <a:pt x="717410" y="204470"/>
                </a:moveTo>
                <a:lnTo>
                  <a:pt x="6692" y="204470"/>
                </a:lnTo>
                <a:lnTo>
                  <a:pt x="6654" y="205740"/>
                </a:lnTo>
                <a:lnTo>
                  <a:pt x="717905" y="205740"/>
                </a:lnTo>
                <a:lnTo>
                  <a:pt x="717410" y="204470"/>
                </a:lnTo>
                <a:close/>
              </a:path>
              <a:path w="722629" h="829310">
                <a:moveTo>
                  <a:pt x="361848" y="0"/>
                </a:moveTo>
                <a:lnTo>
                  <a:pt x="7975" y="204470"/>
                </a:lnTo>
                <a:lnTo>
                  <a:pt x="715987" y="204470"/>
                </a:lnTo>
                <a:lnTo>
                  <a:pt x="715302" y="203200"/>
                </a:lnTo>
                <a:lnTo>
                  <a:pt x="711682" y="203200"/>
                </a:lnTo>
                <a:lnTo>
                  <a:pt x="710806" y="201930"/>
                </a:lnTo>
                <a:lnTo>
                  <a:pt x="409244" y="201930"/>
                </a:lnTo>
                <a:lnTo>
                  <a:pt x="648068" y="186690"/>
                </a:lnTo>
                <a:lnTo>
                  <a:pt x="653364" y="181610"/>
                </a:lnTo>
                <a:lnTo>
                  <a:pt x="331889" y="181610"/>
                </a:lnTo>
                <a:lnTo>
                  <a:pt x="437997" y="166370"/>
                </a:lnTo>
                <a:lnTo>
                  <a:pt x="264782" y="166370"/>
                </a:lnTo>
                <a:lnTo>
                  <a:pt x="316085" y="153670"/>
                </a:lnTo>
                <a:lnTo>
                  <a:pt x="207784" y="153670"/>
                </a:lnTo>
                <a:lnTo>
                  <a:pt x="230948" y="144780"/>
                </a:lnTo>
                <a:lnTo>
                  <a:pt x="160743" y="144780"/>
                </a:lnTo>
                <a:lnTo>
                  <a:pt x="374522" y="21590"/>
                </a:lnTo>
                <a:lnTo>
                  <a:pt x="376580" y="13970"/>
                </a:lnTo>
                <a:lnTo>
                  <a:pt x="369608" y="2540"/>
                </a:lnTo>
                <a:lnTo>
                  <a:pt x="361848" y="0"/>
                </a:lnTo>
                <a:close/>
              </a:path>
              <a:path w="722629" h="829310">
                <a:moveTo>
                  <a:pt x="711746" y="201930"/>
                </a:moveTo>
                <a:lnTo>
                  <a:pt x="711682" y="203200"/>
                </a:lnTo>
                <a:lnTo>
                  <a:pt x="712101" y="203200"/>
                </a:lnTo>
                <a:lnTo>
                  <a:pt x="711746" y="201930"/>
                </a:lnTo>
                <a:close/>
              </a:path>
              <a:path w="722629" h="829310">
                <a:moveTo>
                  <a:pt x="646302" y="161290"/>
                </a:moveTo>
                <a:lnTo>
                  <a:pt x="639483" y="162560"/>
                </a:lnTo>
                <a:lnTo>
                  <a:pt x="331889" y="181610"/>
                </a:lnTo>
                <a:lnTo>
                  <a:pt x="653364" y="181610"/>
                </a:lnTo>
                <a:lnTo>
                  <a:pt x="652475" y="167640"/>
                </a:lnTo>
                <a:lnTo>
                  <a:pt x="646302" y="161290"/>
                </a:lnTo>
                <a:close/>
              </a:path>
              <a:path w="722629" h="829310">
                <a:moveTo>
                  <a:pt x="575843" y="120650"/>
                </a:moveTo>
                <a:lnTo>
                  <a:pt x="568947" y="121920"/>
                </a:lnTo>
                <a:lnTo>
                  <a:pt x="264782" y="166370"/>
                </a:lnTo>
                <a:lnTo>
                  <a:pt x="437997" y="166370"/>
                </a:lnTo>
                <a:lnTo>
                  <a:pt x="579475" y="146050"/>
                </a:lnTo>
                <a:lnTo>
                  <a:pt x="584263" y="139700"/>
                </a:lnTo>
                <a:lnTo>
                  <a:pt x="582269" y="125730"/>
                </a:lnTo>
                <a:lnTo>
                  <a:pt x="575843" y="120650"/>
                </a:lnTo>
                <a:close/>
              </a:path>
              <a:path w="722629" h="829310">
                <a:moveTo>
                  <a:pt x="504990" y="80010"/>
                </a:moveTo>
                <a:lnTo>
                  <a:pt x="498182" y="82550"/>
                </a:lnTo>
                <a:lnTo>
                  <a:pt x="207784" y="153670"/>
                </a:lnTo>
                <a:lnTo>
                  <a:pt x="316085" y="153670"/>
                </a:lnTo>
                <a:lnTo>
                  <a:pt x="511035" y="105410"/>
                </a:lnTo>
                <a:lnTo>
                  <a:pt x="515175" y="97790"/>
                </a:lnTo>
                <a:lnTo>
                  <a:pt x="511822" y="85090"/>
                </a:lnTo>
                <a:lnTo>
                  <a:pt x="504990" y="80010"/>
                </a:lnTo>
                <a:close/>
              </a:path>
              <a:path w="722629" h="829310">
                <a:moveTo>
                  <a:pt x="433641" y="40640"/>
                </a:moveTo>
                <a:lnTo>
                  <a:pt x="160743" y="144780"/>
                </a:lnTo>
                <a:lnTo>
                  <a:pt x="230948" y="144780"/>
                </a:lnTo>
                <a:lnTo>
                  <a:pt x="442734" y="63500"/>
                </a:lnTo>
                <a:lnTo>
                  <a:pt x="445985" y="55880"/>
                </a:lnTo>
                <a:lnTo>
                  <a:pt x="440969" y="43180"/>
                </a:lnTo>
                <a:lnTo>
                  <a:pt x="433641" y="40640"/>
                </a:lnTo>
                <a:close/>
              </a:path>
            </a:pathLst>
          </a:custGeom>
          <a:solidFill>
            <a:srgbClr val="2E398C"/>
          </a:solidFill>
        </p:spPr>
        <p:txBody>
          <a:bodyPr wrap="square" lIns="0" tIns="0" rIns="0" bIns="0" rtlCol="0"/>
          <a:lstStyle/>
          <a:p>
            <a:endParaRPr sz="2276"/>
          </a:p>
        </p:txBody>
      </p:sp>
      <p:sp>
        <p:nvSpPr>
          <p:cNvPr id="10" name="object 10"/>
          <p:cNvSpPr txBox="1"/>
          <p:nvPr/>
        </p:nvSpPr>
        <p:spPr>
          <a:xfrm>
            <a:off x="121348" y="1902258"/>
            <a:ext cx="5613344" cy="327522"/>
          </a:xfrm>
          <a:prstGeom prst="rect">
            <a:avLst/>
          </a:prstGeom>
        </p:spPr>
        <p:txBody>
          <a:bodyPr vert="horz" wrap="square" lIns="0" tIns="16061" rIns="0" bIns="0" rtlCol="0">
            <a:spAutoFit/>
          </a:bodyPr>
          <a:lstStyle/>
          <a:p>
            <a:pPr marL="47378" marR="6424">
              <a:spcBef>
                <a:spcPts val="285"/>
              </a:spcBef>
              <a:spcAft>
                <a:spcPts val="759"/>
              </a:spcAft>
            </a:pPr>
            <a:endParaRPr lang="en-GB" sz="2023" b="1" spc="-13" dirty="0">
              <a:solidFill>
                <a:srgbClr val="231F20"/>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EAE11675-BF24-FB0E-3050-2DE04ECEEAE1}"/>
              </a:ext>
            </a:extLst>
          </p:cNvPr>
          <p:cNvSpPr txBox="1">
            <a:spLocks/>
          </p:cNvSpPr>
          <p:nvPr/>
        </p:nvSpPr>
        <p:spPr>
          <a:xfrm>
            <a:off x="587115" y="1264841"/>
            <a:ext cx="10643620" cy="3513275"/>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35" b="1" kern="0" dirty="0">
                <a:solidFill>
                  <a:sysClr val="windowText" lastClr="000000"/>
                </a:solidFill>
                <a:latin typeface="Arial" panose="020B0604020202020204" pitchFamily="34" charset="0"/>
                <a:cs typeface="Arial" panose="020B0604020202020204" pitchFamily="34" charset="0"/>
              </a:rPr>
              <a:t>    MCC anti-corruption policy Hotline</a:t>
            </a:r>
            <a:endParaRPr lang="en-US" sz="2276" b="1" kern="0" dirty="0">
              <a:solidFill>
                <a:sysClr val="windowText" lastClr="00000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B329AB8-E9A3-4D38-8468-6881254E4BF9}"/>
              </a:ext>
            </a:extLst>
          </p:cNvPr>
          <p:cNvGraphicFramePr>
            <a:graphicFrameLocks noGrp="1"/>
          </p:cNvGraphicFramePr>
          <p:nvPr>
            <p:extLst>
              <p:ext uri="{D42A27DB-BD31-4B8C-83A1-F6EECF244321}">
                <p14:modId xmlns:p14="http://schemas.microsoft.com/office/powerpoint/2010/main" val="2376099118"/>
              </p:ext>
            </p:extLst>
          </p:nvPr>
        </p:nvGraphicFramePr>
        <p:xfrm>
          <a:off x="961265" y="1849709"/>
          <a:ext cx="10126958" cy="3748024"/>
        </p:xfrm>
        <a:graphic>
          <a:graphicData uri="http://schemas.openxmlformats.org/drawingml/2006/table">
            <a:tbl>
              <a:tblPr>
                <a:tableStyleId>{5C22544A-7EE6-4342-B048-85BDC9FD1C3A}</a:tableStyleId>
              </a:tblPr>
              <a:tblGrid>
                <a:gridCol w="10126958">
                  <a:extLst>
                    <a:ext uri="{9D8B030D-6E8A-4147-A177-3AD203B41FA5}">
                      <a16:colId xmlns:a16="http://schemas.microsoft.com/office/drawing/2014/main" val="20000"/>
                    </a:ext>
                  </a:extLst>
                </a:gridCol>
              </a:tblGrid>
              <a:tr h="3704444">
                <a:tc>
                  <a:txBody>
                    <a:bodyPr/>
                    <a:lstStyle/>
                    <a:p>
                      <a:pPr algn="just"/>
                      <a:r>
                        <a:rPr lang="en-GB" sz="2300" dirty="0">
                          <a:solidFill>
                            <a:schemeClr val="dk1"/>
                          </a:solidFill>
                          <a:effectLst/>
                          <a:latin typeface="+mn-lt"/>
                          <a:ea typeface="+mn-ea"/>
                          <a:cs typeface="+mn-cs"/>
                        </a:rPr>
                        <a:t>All MCC and Accountable Entity staff, and all others working with MCC funding, are required to promptly report suspected incidents of fraudulent or corrupt practices through one of the following methods:</a:t>
                      </a:r>
                    </a:p>
                    <a:p>
                      <a:pPr algn="just"/>
                      <a:endParaRPr lang="en-US" sz="800" dirty="0">
                        <a:solidFill>
                          <a:srgbClr val="FF0000"/>
                        </a:solidFill>
                        <a:effectLst/>
                        <a:latin typeface="Times New Roman"/>
                        <a:ea typeface="SimSun"/>
                        <a:cs typeface="+mn-cs"/>
                      </a:endParaRPr>
                    </a:p>
                    <a:p>
                      <a:pPr marL="342900" indent="-342900" algn="just">
                        <a:lnSpc>
                          <a:spcPct val="150000"/>
                        </a:lnSpc>
                        <a:buFont typeface="Arial" panose="020B0604020202020204" pitchFamily="34" charset="0"/>
                        <a:buChar char="•"/>
                      </a:pPr>
                      <a:r>
                        <a:rPr lang="en-GB" sz="2300" dirty="0">
                          <a:solidFill>
                            <a:schemeClr val="dk1"/>
                          </a:solidFill>
                          <a:effectLst/>
                          <a:latin typeface="+mn-lt"/>
                          <a:ea typeface="+mn-ea"/>
                          <a:cs typeface="+mn-cs"/>
                        </a:rPr>
                        <a:t>Email to </a:t>
                      </a:r>
                      <a:r>
                        <a:rPr lang="en-GB" sz="2300" dirty="0">
                          <a:solidFill>
                            <a:schemeClr val="dk1"/>
                          </a:solidFill>
                          <a:effectLst/>
                          <a:latin typeface="+mn-lt"/>
                          <a:ea typeface="+mn-ea"/>
                          <a:cs typeface="+mn-cs"/>
                          <a:hlinkClick r:id="rId5"/>
                        </a:rPr>
                        <a:t>hotline@mcc.gov</a:t>
                      </a:r>
                      <a:r>
                        <a:rPr lang="en-GB" sz="2300" dirty="0">
                          <a:solidFill>
                            <a:schemeClr val="dk1"/>
                          </a:solidFill>
                          <a:effectLst/>
                          <a:latin typeface="+mn-lt"/>
                          <a:ea typeface="+mn-ea"/>
                          <a:cs typeface="+mn-cs"/>
                        </a:rPr>
                        <a:t> or </a:t>
                      </a:r>
                      <a:r>
                        <a:rPr lang="en-GB" sz="2300" dirty="0">
                          <a:solidFill>
                            <a:schemeClr val="dk1"/>
                          </a:solidFill>
                          <a:effectLst/>
                          <a:latin typeface="+mn-lt"/>
                          <a:ea typeface="+mn-ea"/>
                          <a:cs typeface="+mn-cs"/>
                          <a:hlinkClick r:id="rId6"/>
                        </a:rPr>
                        <a:t>mcchotline@usaid.gov</a:t>
                      </a:r>
                      <a:r>
                        <a:rPr lang="en-GB" sz="2300" dirty="0">
                          <a:solidFill>
                            <a:schemeClr val="dk1"/>
                          </a:solidFill>
                          <a:effectLst/>
                          <a:latin typeface="+mn-lt"/>
                          <a:ea typeface="+mn-ea"/>
                          <a:cs typeface="+mn-cs"/>
                        </a:rPr>
                        <a:t>;</a:t>
                      </a:r>
                    </a:p>
                    <a:p>
                      <a:pPr marL="342900" indent="-342900" algn="just">
                        <a:lnSpc>
                          <a:spcPct val="150000"/>
                        </a:lnSpc>
                        <a:buFont typeface="Arial" panose="020B0604020202020204" pitchFamily="34" charset="0"/>
                        <a:buChar char="•"/>
                      </a:pPr>
                      <a:r>
                        <a:rPr lang="en-GB" sz="2300" dirty="0">
                          <a:solidFill>
                            <a:schemeClr val="dk1"/>
                          </a:solidFill>
                          <a:effectLst/>
                          <a:latin typeface="+mn-lt"/>
                          <a:ea typeface="+mn-ea"/>
                          <a:cs typeface="+mn-cs"/>
                        </a:rPr>
                        <a:t>Filling out web form on the website of the Office of the Inspector General responsible for MCC (</a:t>
                      </a:r>
                      <a:r>
                        <a:rPr lang="en-GB" sz="2300" dirty="0">
                          <a:solidFill>
                            <a:schemeClr val="dk1"/>
                          </a:solidFill>
                          <a:effectLst/>
                          <a:latin typeface="+mn-lt"/>
                          <a:ea typeface="+mn-ea"/>
                          <a:cs typeface="+mn-cs"/>
                          <a:hlinkClick r:id="rId7"/>
                        </a:rPr>
                        <a:t>https://oig.usaid.gov/complainant-select</a:t>
                      </a:r>
                      <a:r>
                        <a:rPr lang="en-GB" sz="2300" dirty="0">
                          <a:solidFill>
                            <a:schemeClr val="dk1"/>
                          </a:solidFill>
                          <a:effectLst/>
                          <a:latin typeface="+mn-lt"/>
                          <a:ea typeface="+mn-ea"/>
                          <a:cs typeface="+mn-cs"/>
                        </a:rPr>
                        <a:t>);</a:t>
                      </a:r>
                    </a:p>
                    <a:p>
                      <a:pPr marL="342900" indent="-342900" algn="just">
                        <a:lnSpc>
                          <a:spcPct val="150000"/>
                        </a:lnSpc>
                        <a:buFont typeface="Arial" panose="020B0604020202020204" pitchFamily="34" charset="0"/>
                        <a:buChar char="•"/>
                      </a:pPr>
                      <a:r>
                        <a:rPr lang="en-GB" sz="2300" dirty="0">
                          <a:solidFill>
                            <a:schemeClr val="dk1"/>
                          </a:solidFill>
                          <a:effectLst/>
                          <a:latin typeface="+mn-lt"/>
                          <a:ea typeface="+mn-ea"/>
                          <a:cs typeface="+mn-cs"/>
                        </a:rPr>
                        <a:t>Telephoning the OIG at 1-800-230-6539 or 202-712-1023;</a:t>
                      </a:r>
                    </a:p>
                    <a:p>
                      <a:pPr marL="342900" indent="-342900" algn="just">
                        <a:lnSpc>
                          <a:spcPct val="150000"/>
                        </a:lnSpc>
                        <a:buFont typeface="Arial" panose="020B0604020202020204" pitchFamily="34" charset="0"/>
                        <a:buChar char="•"/>
                      </a:pPr>
                      <a:r>
                        <a:rPr lang="en-GB" sz="2300" dirty="0">
                          <a:solidFill>
                            <a:schemeClr val="dk1"/>
                          </a:solidFill>
                          <a:effectLst/>
                          <a:latin typeface="+mn-lt"/>
                          <a:ea typeface="+mn-ea"/>
                          <a:cs typeface="+mn-cs"/>
                        </a:rPr>
                        <a:t>Contacting a member of MCC’s AFC Team.</a:t>
                      </a:r>
                    </a:p>
                  </a:txBody>
                  <a:tcPr marL="57819" marR="57819" marT="0" marB="0"/>
                </a:tc>
                <a:extLst>
                  <a:ext uri="{0D108BD9-81ED-4DB2-BD59-A6C34878D82A}">
                    <a16:rowId xmlns:a16="http://schemas.microsoft.com/office/drawing/2014/main" val="10000"/>
                  </a:ext>
                </a:extLst>
              </a:tr>
            </a:tbl>
          </a:graphicData>
        </a:graphic>
      </p:graphicFrame>
      <p:sp>
        <p:nvSpPr>
          <p:cNvPr id="12" name="object 34">
            <a:extLst>
              <a:ext uri="{FF2B5EF4-FFF2-40B4-BE49-F238E27FC236}">
                <a16:creationId xmlns:a16="http://schemas.microsoft.com/office/drawing/2014/main" id="{154E1F74-6594-5939-B38B-550D7A62FF41}"/>
              </a:ext>
            </a:extLst>
          </p:cNvPr>
          <p:cNvSpPr txBox="1"/>
          <p:nvPr/>
        </p:nvSpPr>
        <p:spPr>
          <a:xfrm>
            <a:off x="3791915" y="714277"/>
            <a:ext cx="4597551" cy="345580"/>
          </a:xfrm>
          <a:prstGeom prst="rect">
            <a:avLst/>
          </a:prstGeom>
          <a:solidFill>
            <a:schemeClr val="accent1">
              <a:lumMod val="75000"/>
            </a:schemeClr>
          </a:solidFill>
        </p:spPr>
        <p:txBody>
          <a:bodyPr vert="horz" wrap="square" lIns="0" tIns="30516" rIns="0" bIns="0" rtlCol="0">
            <a:spAutoFit/>
          </a:bodyPr>
          <a:lstStyle/>
          <a:p>
            <a:pPr algn="ctr">
              <a:lnSpc>
                <a:spcPct val="107000"/>
              </a:lnSpc>
              <a:spcAft>
                <a:spcPts val="2276"/>
              </a:spcAft>
            </a:pPr>
            <a:r>
              <a:rPr lang="en-US" sz="2023" b="1" spc="13" dirty="0">
                <a:solidFill>
                  <a:srgbClr val="FFFFFF"/>
                </a:solidFill>
                <a:latin typeface="Roboto"/>
                <a:cs typeface="Roboto"/>
              </a:rPr>
              <a:t>Important</a:t>
            </a:r>
            <a:r>
              <a:rPr lang="en-GB" sz="2023" b="1" spc="13" dirty="0">
                <a:solidFill>
                  <a:srgbClr val="FFFFFF"/>
                </a:solidFill>
                <a:latin typeface="Roboto"/>
                <a:cs typeface="Roboto"/>
              </a:rPr>
              <a:t> Remarks</a:t>
            </a:r>
          </a:p>
        </p:txBody>
      </p:sp>
    </p:spTree>
    <p:extLst>
      <p:ext uri="{BB962C8B-B14F-4D97-AF65-F5344CB8AC3E}">
        <p14:creationId xmlns:p14="http://schemas.microsoft.com/office/powerpoint/2010/main" val="148920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5F92-0D9D-3DB2-2A8C-5B7911408894}"/>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Contract Information</a:t>
            </a:r>
          </a:p>
        </p:txBody>
      </p:sp>
      <p:sp>
        <p:nvSpPr>
          <p:cNvPr id="3" name="Content Placeholder 2">
            <a:extLst>
              <a:ext uri="{FF2B5EF4-FFF2-40B4-BE49-F238E27FC236}">
                <a16:creationId xmlns:a16="http://schemas.microsoft.com/office/drawing/2014/main" id="{78A2EA66-80BA-C91E-6BE9-C60E4FF10B75}"/>
              </a:ext>
            </a:extLst>
          </p:cNvPr>
          <p:cNvSpPr>
            <a:spLocks noGrp="1"/>
          </p:cNvSpPr>
          <p:nvPr>
            <p:ph idx="1"/>
          </p:nvPr>
        </p:nvSpPr>
        <p:spPr>
          <a:xfrm>
            <a:off x="838200" y="1825625"/>
            <a:ext cx="7114953" cy="3235473"/>
          </a:xfrm>
          <a:solidFill>
            <a:schemeClr val="accent1">
              <a:lumMod val="75000"/>
            </a:schemeClr>
          </a:solidFill>
        </p:spPr>
        <p:txBody>
          <a:bodyPr>
            <a:normAutofit/>
          </a:bodyPr>
          <a:lstStyle/>
          <a:p>
            <a:pPr marL="0" indent="0">
              <a:buNone/>
            </a:pPr>
            <a:r>
              <a:rPr lang="en-US" sz="3000" dirty="0">
                <a:solidFill>
                  <a:schemeClr val="bg1"/>
                </a:solidFill>
                <a:effectLst/>
                <a:latin typeface="Roboto" panose="02000000000000000000" pitchFamily="2" charset="0"/>
                <a:ea typeface="Roboto" panose="02000000000000000000" pitchFamily="2" charset="0"/>
                <a:cs typeface="Roboto" panose="02000000000000000000" pitchFamily="2" charset="0"/>
              </a:rPr>
              <a:t>The MCA entity may use:</a:t>
            </a:r>
          </a:p>
          <a:p>
            <a:r>
              <a:rPr lang="en-US" sz="3000" dirty="0">
                <a:solidFill>
                  <a:schemeClr val="bg1"/>
                </a:solidFill>
                <a:effectLst/>
                <a:latin typeface="Roboto" panose="02000000000000000000" pitchFamily="2" charset="0"/>
                <a:ea typeface="Roboto" panose="02000000000000000000" pitchFamily="2" charset="0"/>
                <a:cs typeface="Roboto" panose="02000000000000000000" pitchFamily="2" charset="0"/>
              </a:rPr>
              <a:t>a </a:t>
            </a: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service</a:t>
            </a:r>
            <a:r>
              <a:rPr lang="en-US" sz="3000" dirty="0">
                <a:solidFill>
                  <a:schemeClr val="bg1"/>
                </a:solidFill>
                <a:effectLst/>
                <a:latin typeface="Roboto" panose="02000000000000000000" pitchFamily="2" charset="0"/>
                <a:ea typeface="Roboto" panose="02000000000000000000" pitchFamily="2" charset="0"/>
                <a:cs typeface="Roboto" panose="02000000000000000000" pitchFamily="2" charset="0"/>
              </a:rPr>
              <a:t> order (SO) or </a:t>
            </a:r>
          </a:p>
          <a:p>
            <a:r>
              <a:rPr lang="en-US" sz="3000" dirty="0">
                <a:solidFill>
                  <a:schemeClr val="bg1"/>
                </a:solidFill>
                <a:effectLst/>
                <a:latin typeface="Roboto" panose="02000000000000000000" pitchFamily="2" charset="0"/>
                <a:ea typeface="Roboto" panose="02000000000000000000" pitchFamily="2" charset="0"/>
                <a:cs typeface="Roboto" panose="02000000000000000000" pitchFamily="2" charset="0"/>
              </a:rPr>
              <a:t>a formal contract (BPA – Blanket Purchase Agreement)</a:t>
            </a:r>
          </a:p>
          <a:p>
            <a:pPr marL="0" indent="0">
              <a:buNone/>
            </a:pPr>
            <a:r>
              <a:rPr lang="en-US" sz="3000" dirty="0">
                <a:solidFill>
                  <a:schemeClr val="bg1"/>
                </a:solidFill>
                <a:effectLst/>
                <a:latin typeface="Roboto" panose="02000000000000000000" pitchFamily="2" charset="0"/>
                <a:ea typeface="Roboto" panose="02000000000000000000" pitchFamily="2" charset="0"/>
                <a:cs typeface="Roboto" panose="02000000000000000000" pitchFamily="2" charset="0"/>
              </a:rPr>
              <a:t>depending on the procured services. </a:t>
            </a:r>
          </a:p>
        </p:txBody>
      </p:sp>
      <p:pic>
        <p:nvPicPr>
          <p:cNvPr id="5" name="Picture 4">
            <a:extLst>
              <a:ext uri="{FF2B5EF4-FFF2-40B4-BE49-F238E27FC236}">
                <a16:creationId xmlns:a16="http://schemas.microsoft.com/office/drawing/2014/main" id="{F61266DE-4F9F-5DC4-A83B-D3572C8B331F}"/>
              </a:ext>
            </a:extLst>
          </p:cNvPr>
          <p:cNvPicPr>
            <a:picLocks noChangeAspect="1"/>
          </p:cNvPicPr>
          <p:nvPr/>
        </p:nvPicPr>
        <p:blipFill>
          <a:blip r:embed="rId3"/>
          <a:stretch>
            <a:fillRect/>
          </a:stretch>
        </p:blipFill>
        <p:spPr>
          <a:xfrm>
            <a:off x="74428" y="5711952"/>
            <a:ext cx="12192000" cy="1146048"/>
          </a:xfrm>
          <a:prstGeom prst="rect">
            <a:avLst/>
          </a:prstGeom>
        </p:spPr>
      </p:pic>
      <p:pic>
        <p:nvPicPr>
          <p:cNvPr id="6" name="Picture 5" descr="A pen and a paper with text">
            <a:extLst>
              <a:ext uri="{FF2B5EF4-FFF2-40B4-BE49-F238E27FC236}">
                <a16:creationId xmlns:a16="http://schemas.microsoft.com/office/drawing/2014/main" id="{913DCAE5-F429-393D-B535-D688D1E7031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64315" y="1027906"/>
            <a:ext cx="3875135" cy="4214648"/>
          </a:xfrm>
          <a:prstGeom prst="rect">
            <a:avLst/>
          </a:prstGeom>
        </p:spPr>
      </p:pic>
      <p:pic>
        <p:nvPicPr>
          <p:cNvPr id="4" name="Picture 3">
            <a:extLst>
              <a:ext uri="{FF2B5EF4-FFF2-40B4-BE49-F238E27FC236}">
                <a16:creationId xmlns:a16="http://schemas.microsoft.com/office/drawing/2014/main" id="{1640E6FC-A312-AA48-1A81-3726F872D34E}"/>
              </a:ext>
            </a:extLst>
          </p:cNvPr>
          <p:cNvPicPr>
            <a:picLocks noChangeAspect="1"/>
          </p:cNvPicPr>
          <p:nvPr/>
        </p:nvPicPr>
        <p:blipFill>
          <a:blip r:embed="rId3"/>
          <a:stretch>
            <a:fillRect/>
          </a:stretch>
        </p:blipFill>
        <p:spPr>
          <a:xfrm>
            <a:off x="0" y="5711952"/>
            <a:ext cx="12192000" cy="1146048"/>
          </a:xfrm>
          <a:prstGeom prst="rect">
            <a:avLst/>
          </a:prstGeom>
        </p:spPr>
      </p:pic>
    </p:spTree>
    <p:extLst>
      <p:ext uri="{BB962C8B-B14F-4D97-AF65-F5344CB8AC3E}">
        <p14:creationId xmlns:p14="http://schemas.microsoft.com/office/powerpoint/2010/main" val="3077447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E5AD-3955-2909-7EA4-11DE34CEED08}"/>
              </a:ext>
            </a:extLst>
          </p:cNvPr>
          <p:cNvSpPr>
            <a:spLocks noGrp="1"/>
          </p:cNvSpPr>
          <p:nvPr>
            <p:ph type="title"/>
          </p:nvPr>
        </p:nvSpPr>
        <p:spPr>
          <a:solidFill>
            <a:schemeClr val="tx1"/>
          </a:solidFill>
        </p:spPr>
        <p:txBody>
          <a:bodyPr>
            <a:normAutofit/>
          </a:bodyPr>
          <a:lstStyle/>
          <a:p>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What is Blanket Purchase Agreement (BPA)</a:t>
            </a:r>
          </a:p>
        </p:txBody>
      </p:sp>
      <p:sp>
        <p:nvSpPr>
          <p:cNvPr id="3" name="Content Placeholder 2">
            <a:extLst>
              <a:ext uri="{FF2B5EF4-FFF2-40B4-BE49-F238E27FC236}">
                <a16:creationId xmlns:a16="http://schemas.microsoft.com/office/drawing/2014/main" id="{F3D2188D-0F2E-3982-B0E9-AE4113F3DEC3}"/>
              </a:ext>
            </a:extLst>
          </p:cNvPr>
          <p:cNvSpPr>
            <a:spLocks noGrp="1"/>
          </p:cNvSpPr>
          <p:nvPr>
            <p:ph idx="1"/>
          </p:nvPr>
        </p:nvSpPr>
        <p:spPr>
          <a:xfrm>
            <a:off x="838200" y="1825625"/>
            <a:ext cx="10515600" cy="3809631"/>
          </a:xfrm>
        </p:spPr>
        <p:txBody>
          <a:bodyPr>
            <a:normAutofit fontScale="92500"/>
          </a:bodyPr>
          <a:lstStyle/>
          <a:p>
            <a:pPr algn="just"/>
            <a:r>
              <a:rPr lang="en-US" dirty="0">
                <a:latin typeface="Roboto" panose="02000000000000000000" pitchFamily="2" charset="0"/>
                <a:ea typeface="Roboto" panose="02000000000000000000" pitchFamily="2" charset="0"/>
                <a:cs typeface="Roboto" panose="02000000000000000000" pitchFamily="2" charset="0"/>
              </a:rPr>
              <a:t>A Blanket Purchase Agreement (BPA) is a binding, long-term procurement contract used in government and corporate settings. It streamlines the purchase of common goods and services, benefiting both buyers and suppliers. </a:t>
            </a:r>
          </a:p>
          <a:p>
            <a:pPr algn="just"/>
            <a:r>
              <a:rPr lang="en-US" dirty="0">
                <a:latin typeface="Roboto" panose="02000000000000000000" pitchFamily="2" charset="0"/>
                <a:ea typeface="Roboto" panose="02000000000000000000" pitchFamily="2" charset="0"/>
                <a:cs typeface="Roboto" panose="02000000000000000000" pitchFamily="2" charset="0"/>
              </a:rPr>
              <a:t>Key aspects and benefits include its formality, long-term nature, simplified procurement process, flexibility, potential cost savings through volume commitments, competitive procurement methods, multi-supplier options for redundancy, legal adherence to terms, potential for modification or termination within agreed conditions, and regulatory oversight and reporting responsibilities for buyers.</a:t>
            </a:r>
          </a:p>
        </p:txBody>
      </p:sp>
      <p:pic>
        <p:nvPicPr>
          <p:cNvPr id="4" name="Picture 3">
            <a:extLst>
              <a:ext uri="{FF2B5EF4-FFF2-40B4-BE49-F238E27FC236}">
                <a16:creationId xmlns:a16="http://schemas.microsoft.com/office/drawing/2014/main" id="{B981DA4C-9E27-5BFB-43FE-05A46C39C6EB}"/>
              </a:ext>
            </a:extLst>
          </p:cNvPr>
          <p:cNvPicPr>
            <a:picLocks noChangeAspect="1"/>
          </p:cNvPicPr>
          <p:nvPr/>
        </p:nvPicPr>
        <p:blipFill>
          <a:blip r:embed="rId3"/>
          <a:stretch>
            <a:fillRect/>
          </a:stretch>
        </p:blipFill>
        <p:spPr>
          <a:xfrm>
            <a:off x="11406262" y="0"/>
            <a:ext cx="725487" cy="829128"/>
          </a:xfrm>
          <a:prstGeom prst="rect">
            <a:avLst/>
          </a:prstGeom>
        </p:spPr>
      </p:pic>
      <p:pic>
        <p:nvPicPr>
          <p:cNvPr id="6" name="Picture 5">
            <a:extLst>
              <a:ext uri="{FF2B5EF4-FFF2-40B4-BE49-F238E27FC236}">
                <a16:creationId xmlns:a16="http://schemas.microsoft.com/office/drawing/2014/main" id="{76045063-DECA-DDF3-F084-ED083D64B9CA}"/>
              </a:ext>
            </a:extLst>
          </p:cNvPr>
          <p:cNvPicPr>
            <a:picLocks noChangeAspect="1"/>
          </p:cNvPicPr>
          <p:nvPr/>
        </p:nvPicPr>
        <p:blipFill>
          <a:blip r:embed="rId4"/>
          <a:stretch>
            <a:fillRect/>
          </a:stretch>
        </p:blipFill>
        <p:spPr>
          <a:xfrm>
            <a:off x="0" y="5711952"/>
            <a:ext cx="12192000" cy="1146048"/>
          </a:xfrm>
          <a:prstGeom prst="rect">
            <a:avLst/>
          </a:prstGeom>
        </p:spPr>
      </p:pic>
    </p:spTree>
    <p:extLst>
      <p:ext uri="{BB962C8B-B14F-4D97-AF65-F5344CB8AC3E}">
        <p14:creationId xmlns:p14="http://schemas.microsoft.com/office/powerpoint/2010/main" val="277600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C63A-BB53-247A-96B6-D5719E2339C6}"/>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Deadline &amp; Clarifications</a:t>
            </a:r>
          </a:p>
        </p:txBody>
      </p:sp>
      <p:sp>
        <p:nvSpPr>
          <p:cNvPr id="3" name="Content Placeholder 2">
            <a:extLst>
              <a:ext uri="{FF2B5EF4-FFF2-40B4-BE49-F238E27FC236}">
                <a16:creationId xmlns:a16="http://schemas.microsoft.com/office/drawing/2014/main" id="{AF2B22DF-6CAD-CD7E-37CE-4EB90A361B2D}"/>
              </a:ext>
            </a:extLst>
          </p:cNvPr>
          <p:cNvSpPr>
            <a:spLocks noGrp="1"/>
          </p:cNvSpPr>
          <p:nvPr>
            <p:ph sz="half" idx="1"/>
          </p:nvPr>
        </p:nvSpPr>
        <p:spPr>
          <a:xfrm>
            <a:off x="696686" y="1530968"/>
            <a:ext cx="5181600" cy="4351338"/>
          </a:xfrm>
        </p:spPr>
        <p:txBody>
          <a:bodyPr>
            <a:normAutofit/>
          </a:bodyPr>
          <a:lstStyle/>
          <a:p>
            <a:pPr marL="0" marR="0" indent="0" algn="just">
              <a:lnSpc>
                <a:spcPct val="107000"/>
              </a:lnSpc>
              <a:spcBef>
                <a:spcPts val="0"/>
              </a:spcBef>
              <a:spcAft>
                <a:spcPts val="800"/>
              </a:spcAft>
              <a:buNone/>
            </a:pPr>
            <a:r>
              <a:rPr lang="en-US" sz="2400" dirty="0">
                <a:effectLst/>
                <a:latin typeface="Roboto" panose="02000000000000000000" pitchFamily="2" charset="0"/>
                <a:ea typeface="Roboto" panose="02000000000000000000" pitchFamily="2" charset="0"/>
                <a:cs typeface="Roboto" panose="02000000000000000000" pitchFamily="2" charset="0"/>
              </a:rPr>
              <a:t>Reminder, it is essential that all </a:t>
            </a:r>
            <a:r>
              <a:rPr lang="en-US" sz="2400" dirty="0">
                <a:latin typeface="Roboto" panose="02000000000000000000" pitchFamily="2" charset="0"/>
                <a:ea typeface="Roboto" panose="02000000000000000000" pitchFamily="2" charset="0"/>
                <a:cs typeface="Roboto" panose="02000000000000000000" pitchFamily="2" charset="0"/>
              </a:rPr>
              <a:t>offers</a:t>
            </a:r>
            <a:r>
              <a:rPr lang="en-US" sz="2400" dirty="0">
                <a:effectLst/>
                <a:latin typeface="Roboto" panose="02000000000000000000" pitchFamily="2" charset="0"/>
                <a:ea typeface="Roboto" panose="02000000000000000000" pitchFamily="2" charset="0"/>
                <a:cs typeface="Roboto" panose="02000000000000000000" pitchFamily="2" charset="0"/>
              </a:rPr>
              <a:t> are received by </a:t>
            </a:r>
            <a:r>
              <a:rPr lang="en-US" sz="2400" b="1" dirty="0">
                <a:effectLst/>
                <a:latin typeface="Roboto" panose="02000000000000000000" pitchFamily="2" charset="0"/>
                <a:ea typeface="Roboto" panose="02000000000000000000" pitchFamily="2" charset="0"/>
                <a:cs typeface="Roboto" panose="02000000000000000000" pitchFamily="2" charset="0"/>
              </a:rPr>
              <a:t>July 02 at 15:00 Kosovo time </a:t>
            </a:r>
            <a:r>
              <a:rPr lang="en-US" sz="2400" dirty="0">
                <a:effectLst/>
                <a:latin typeface="Roboto" panose="02000000000000000000" pitchFamily="2" charset="0"/>
                <a:ea typeface="Roboto" panose="02000000000000000000" pitchFamily="2" charset="0"/>
                <a:cs typeface="Roboto" panose="02000000000000000000" pitchFamily="2" charset="0"/>
              </a:rPr>
              <a:t>to ensure fair and equitable consideration.</a:t>
            </a:r>
          </a:p>
          <a:p>
            <a:pPr algn="just"/>
            <a:endParaRPr lang="en-US" sz="2400" dirty="0">
              <a:effectLst/>
              <a:latin typeface="Calibri" panose="020F0502020204030204" pitchFamily="34" charset="0"/>
              <a:ea typeface="Calibri" panose="020F0502020204030204" pitchFamily="34" charset="0"/>
            </a:endParaRPr>
          </a:p>
          <a:p>
            <a:endParaRPr lang="en-US" sz="1800" dirty="0">
              <a:latin typeface="Calibri" panose="020F0502020204030204" pitchFamily="34" charset="0"/>
            </a:endParaRPr>
          </a:p>
        </p:txBody>
      </p:sp>
      <p:sp>
        <p:nvSpPr>
          <p:cNvPr id="5" name="Content Placeholder 4">
            <a:extLst>
              <a:ext uri="{FF2B5EF4-FFF2-40B4-BE49-F238E27FC236}">
                <a16:creationId xmlns:a16="http://schemas.microsoft.com/office/drawing/2014/main" id="{3709EE79-6627-B159-1240-7B69BCC518C3}"/>
              </a:ext>
            </a:extLst>
          </p:cNvPr>
          <p:cNvSpPr>
            <a:spLocks noGrp="1"/>
          </p:cNvSpPr>
          <p:nvPr>
            <p:ph sz="half" idx="2"/>
          </p:nvPr>
        </p:nvSpPr>
        <p:spPr>
          <a:xfrm>
            <a:off x="6172200" y="1825625"/>
            <a:ext cx="5181600" cy="2214747"/>
          </a:xfrm>
        </p:spPr>
        <p:txBody>
          <a:bodyPr>
            <a:normAutofit/>
          </a:bodyPr>
          <a:lstStyle/>
          <a:p>
            <a:pPr algn="just"/>
            <a:r>
              <a:rPr lang="en-US" sz="2400" dirty="0">
                <a:effectLst/>
                <a:latin typeface="Roboto" panose="02000000000000000000" pitchFamily="2" charset="0"/>
                <a:ea typeface="Roboto" panose="02000000000000000000" pitchFamily="2" charset="0"/>
                <a:cs typeface="Roboto" panose="02000000000000000000" pitchFamily="2" charset="0"/>
              </a:rPr>
              <a:t>For clarifications, do not hesitate to reach out in writing to: </a:t>
            </a:r>
            <a:r>
              <a:rPr lang="en-US" sz="2400" u="sng" dirty="0">
                <a:solidFill>
                  <a:srgbClr val="0000FF"/>
                </a:solidFill>
                <a:effectLst/>
                <a:latin typeface="Roboto" panose="02000000000000000000" pitchFamily="2" charset="0"/>
                <a:ea typeface="Roboto" panose="02000000000000000000" pitchFamily="2" charset="0"/>
                <a:cs typeface="Roboto" panose="02000000000000000000" pitchFamily="2" charset="0"/>
                <a:hlinkClick r:id="rId4"/>
              </a:rPr>
              <a:t>mcakosovopa@dt-global.com</a:t>
            </a:r>
            <a:endParaRPr lang="en-US" sz="2400" dirty="0">
              <a:effectLst/>
              <a:latin typeface="Roboto" panose="02000000000000000000" pitchFamily="2" charset="0"/>
              <a:ea typeface="Roboto" panose="02000000000000000000" pitchFamily="2" charset="0"/>
              <a:cs typeface="Roboto" panose="02000000000000000000" pitchFamily="2" charset="0"/>
            </a:endParaRPr>
          </a:p>
          <a:p>
            <a:pPr algn="just"/>
            <a:r>
              <a:rPr lang="en-US" sz="2400" dirty="0">
                <a:effectLst/>
                <a:latin typeface="Roboto" panose="02000000000000000000" pitchFamily="2" charset="0"/>
                <a:ea typeface="Roboto" panose="02000000000000000000" pitchFamily="2" charset="0"/>
                <a:cs typeface="Roboto" panose="02000000000000000000" pitchFamily="2" charset="0"/>
              </a:rPr>
              <a:t>We are here to assist you and provide any necessary information.</a:t>
            </a: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9218" name="Picture 2" descr="Deadline Stock Illustrations – 218,433 Deadline Stock Illustrations,  Vectors &amp; Clipart - Dreamstime">
            <a:extLst>
              <a:ext uri="{FF2B5EF4-FFF2-40B4-BE49-F238E27FC236}">
                <a16:creationId xmlns:a16="http://schemas.microsoft.com/office/drawing/2014/main" id="{5E9E44F5-BA1A-896C-4311-0BC8E473C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116" y="3363800"/>
            <a:ext cx="2280684" cy="2213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6815D9-32EB-FC4B-2166-06F5A5CA4F67}"/>
              </a:ext>
            </a:extLst>
          </p:cNvPr>
          <p:cNvPicPr>
            <a:picLocks noChangeAspect="1"/>
          </p:cNvPicPr>
          <p:nvPr/>
        </p:nvPicPr>
        <p:blipFill>
          <a:blip r:embed="rId6"/>
          <a:stretch>
            <a:fillRect/>
          </a:stretch>
        </p:blipFill>
        <p:spPr>
          <a:xfrm>
            <a:off x="0" y="5722585"/>
            <a:ext cx="12192000" cy="1146048"/>
          </a:xfrm>
          <a:prstGeom prst="rect">
            <a:avLst/>
          </a:prstGeom>
        </p:spPr>
      </p:pic>
      <p:pic>
        <p:nvPicPr>
          <p:cNvPr id="10" name="Picture 9">
            <a:extLst>
              <a:ext uri="{FF2B5EF4-FFF2-40B4-BE49-F238E27FC236}">
                <a16:creationId xmlns:a16="http://schemas.microsoft.com/office/drawing/2014/main" id="{745F7643-8CA4-8EAA-120B-F3BFE1ABAA03}"/>
              </a:ext>
            </a:extLst>
          </p:cNvPr>
          <p:cNvPicPr>
            <a:picLocks noChangeAspect="1"/>
          </p:cNvPicPr>
          <p:nvPr/>
        </p:nvPicPr>
        <p:blipFill>
          <a:blip r:embed="rId7"/>
          <a:stretch>
            <a:fillRect/>
          </a:stretch>
        </p:blipFill>
        <p:spPr>
          <a:xfrm>
            <a:off x="11353800" y="127464"/>
            <a:ext cx="725487" cy="829128"/>
          </a:xfrm>
          <a:prstGeom prst="rect">
            <a:avLst/>
          </a:prstGeom>
        </p:spPr>
      </p:pic>
    </p:spTree>
    <p:extLst>
      <p:ext uri="{BB962C8B-B14F-4D97-AF65-F5344CB8AC3E}">
        <p14:creationId xmlns:p14="http://schemas.microsoft.com/office/powerpoint/2010/main" val="353404145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bomb.wav"/>
          </p:stSnd>
        </p:sndAc>
      </p:transition>
    </mc:Choice>
    <mc:Fallback xmlns="">
      <p:transition spd="slow">
        <p:sndAc>
          <p:stSnd>
            <p:snd r:embed="rId8"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9E24C-81FD-504C-CA4C-5D8E1DE918E5}"/>
              </a:ext>
            </a:extLst>
          </p:cNvPr>
          <p:cNvSpPr>
            <a:spLocks noGrp="1"/>
          </p:cNvSpPr>
          <p:nvPr>
            <p:ph type="title"/>
          </p:nvPr>
        </p:nvSpPr>
        <p:spPr>
          <a:xfrm>
            <a:off x="265814" y="163449"/>
            <a:ext cx="11472530" cy="1109348"/>
          </a:xfrm>
        </p:spPr>
        <p:txBody>
          <a:bodyPr/>
          <a:lstStyle/>
          <a:p>
            <a:r>
              <a:rPr lang="en-US" dirty="0"/>
              <a:t>MCA entity will publish the GPN &amp; SPN:</a:t>
            </a:r>
          </a:p>
        </p:txBody>
      </p:sp>
      <p:sp>
        <p:nvSpPr>
          <p:cNvPr id="4" name="Content Placeholder 3">
            <a:extLst>
              <a:ext uri="{FF2B5EF4-FFF2-40B4-BE49-F238E27FC236}">
                <a16:creationId xmlns:a16="http://schemas.microsoft.com/office/drawing/2014/main" id="{1A6AEEFA-D05A-CC2C-42B7-89CB7EED2B60}"/>
              </a:ext>
            </a:extLst>
          </p:cNvPr>
          <p:cNvSpPr>
            <a:spLocks noGrp="1"/>
          </p:cNvSpPr>
          <p:nvPr>
            <p:ph sz="half" idx="2"/>
          </p:nvPr>
        </p:nvSpPr>
        <p:spPr/>
        <p:txBody>
          <a:bodyPr>
            <a:normAutofit/>
          </a:bodyPr>
          <a:lstStyle/>
          <a:p>
            <a:endParaRPr lang="en-US" dirty="0"/>
          </a:p>
          <a:p>
            <a:endParaRPr lang="en-US" dirty="0"/>
          </a:p>
        </p:txBody>
      </p:sp>
      <p:grpSp>
        <p:nvGrpSpPr>
          <p:cNvPr id="7" name="object 12">
            <a:extLst>
              <a:ext uri="{FF2B5EF4-FFF2-40B4-BE49-F238E27FC236}">
                <a16:creationId xmlns:a16="http://schemas.microsoft.com/office/drawing/2014/main" id="{EB984FAD-01B3-552E-8EDC-4FE19FDC392F}"/>
              </a:ext>
            </a:extLst>
          </p:cNvPr>
          <p:cNvGrpSpPr/>
          <p:nvPr/>
        </p:nvGrpSpPr>
        <p:grpSpPr>
          <a:xfrm>
            <a:off x="0" y="5709684"/>
            <a:ext cx="12146503" cy="1148316"/>
            <a:chOff x="-6350" y="4470755"/>
            <a:chExt cx="9645015" cy="957580"/>
          </a:xfrm>
        </p:grpSpPr>
        <p:sp>
          <p:nvSpPr>
            <p:cNvPr id="8" name="object 13">
              <a:extLst>
                <a:ext uri="{FF2B5EF4-FFF2-40B4-BE49-F238E27FC236}">
                  <a16:creationId xmlns:a16="http://schemas.microsoft.com/office/drawing/2014/main" id="{75D2177C-A92C-5DC7-52BD-C4CCF92D58EA}"/>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9" name="object 14">
              <a:extLst>
                <a:ext uri="{FF2B5EF4-FFF2-40B4-BE49-F238E27FC236}">
                  <a16:creationId xmlns:a16="http://schemas.microsoft.com/office/drawing/2014/main" id="{2BBDC3B4-0986-5F89-3496-DD5138376C55}"/>
                </a:ext>
              </a:extLst>
            </p:cNvPr>
            <p:cNvPicPr/>
            <p:nvPr/>
          </p:nvPicPr>
          <p:blipFill>
            <a:blip r:embed="rId2" cstate="print"/>
            <a:stretch>
              <a:fillRect/>
            </a:stretch>
          </p:blipFill>
          <p:spPr>
            <a:xfrm>
              <a:off x="3924118" y="4606554"/>
              <a:ext cx="761784" cy="685482"/>
            </a:xfrm>
            <a:prstGeom prst="rect">
              <a:avLst/>
            </a:prstGeom>
          </p:spPr>
        </p:pic>
        <p:pic>
          <p:nvPicPr>
            <p:cNvPr id="10" name="object 15">
              <a:extLst>
                <a:ext uri="{FF2B5EF4-FFF2-40B4-BE49-F238E27FC236}">
                  <a16:creationId xmlns:a16="http://schemas.microsoft.com/office/drawing/2014/main" id="{CBE86489-4DFD-0C6C-881D-765B59577FC2}"/>
                </a:ext>
              </a:extLst>
            </p:cNvPr>
            <p:cNvPicPr/>
            <p:nvPr/>
          </p:nvPicPr>
          <p:blipFill>
            <a:blip r:embed="rId3" cstate="print"/>
            <a:stretch>
              <a:fillRect/>
            </a:stretch>
          </p:blipFill>
          <p:spPr>
            <a:xfrm>
              <a:off x="4983429" y="4583318"/>
              <a:ext cx="724681" cy="731940"/>
            </a:xfrm>
            <a:prstGeom prst="rect">
              <a:avLst/>
            </a:prstGeom>
          </p:spPr>
        </p:pic>
      </p:grpSp>
      <p:pic>
        <p:nvPicPr>
          <p:cNvPr id="11" name="Picture 10">
            <a:extLst>
              <a:ext uri="{FF2B5EF4-FFF2-40B4-BE49-F238E27FC236}">
                <a16:creationId xmlns:a16="http://schemas.microsoft.com/office/drawing/2014/main" id="{AD81D66C-7F02-C0E9-73A7-254C29DB0BAA}"/>
              </a:ext>
            </a:extLst>
          </p:cNvPr>
          <p:cNvPicPr>
            <a:picLocks noChangeAspect="1"/>
          </p:cNvPicPr>
          <p:nvPr/>
        </p:nvPicPr>
        <p:blipFill>
          <a:blip r:embed="rId4"/>
          <a:stretch>
            <a:fillRect/>
          </a:stretch>
        </p:blipFill>
        <p:spPr>
          <a:xfrm>
            <a:off x="0" y="3693679"/>
            <a:ext cx="3469063" cy="2023620"/>
          </a:xfrm>
          <a:prstGeom prst="rect">
            <a:avLst/>
          </a:prstGeom>
        </p:spPr>
      </p:pic>
      <p:pic>
        <p:nvPicPr>
          <p:cNvPr id="12" name="Picture 11">
            <a:extLst>
              <a:ext uri="{FF2B5EF4-FFF2-40B4-BE49-F238E27FC236}">
                <a16:creationId xmlns:a16="http://schemas.microsoft.com/office/drawing/2014/main" id="{1ADC0BDB-833C-72F7-3B0A-B46CD8FE3F16}"/>
              </a:ext>
            </a:extLst>
          </p:cNvPr>
          <p:cNvPicPr>
            <a:picLocks noChangeAspect="1"/>
          </p:cNvPicPr>
          <p:nvPr/>
        </p:nvPicPr>
        <p:blipFill>
          <a:blip r:embed="rId5"/>
          <a:stretch>
            <a:fillRect/>
          </a:stretch>
        </p:blipFill>
        <p:spPr>
          <a:xfrm>
            <a:off x="0" y="1651030"/>
            <a:ext cx="3777695" cy="1819125"/>
          </a:xfrm>
          <a:prstGeom prst="rect">
            <a:avLst/>
          </a:prstGeom>
        </p:spPr>
      </p:pic>
      <p:pic>
        <p:nvPicPr>
          <p:cNvPr id="13" name="Picture 12">
            <a:extLst>
              <a:ext uri="{FF2B5EF4-FFF2-40B4-BE49-F238E27FC236}">
                <a16:creationId xmlns:a16="http://schemas.microsoft.com/office/drawing/2014/main" id="{03910842-2BF4-44A2-106E-1E193E8B62C9}"/>
              </a:ext>
            </a:extLst>
          </p:cNvPr>
          <p:cNvPicPr>
            <a:picLocks noChangeAspect="1"/>
          </p:cNvPicPr>
          <p:nvPr/>
        </p:nvPicPr>
        <p:blipFill>
          <a:blip r:embed="rId6"/>
          <a:stretch>
            <a:fillRect/>
          </a:stretch>
        </p:blipFill>
        <p:spPr>
          <a:xfrm>
            <a:off x="3564191" y="4293827"/>
            <a:ext cx="4088674" cy="1443536"/>
          </a:xfrm>
          <a:prstGeom prst="rect">
            <a:avLst/>
          </a:prstGeom>
        </p:spPr>
      </p:pic>
      <p:pic>
        <p:nvPicPr>
          <p:cNvPr id="15" name="Picture 14">
            <a:extLst>
              <a:ext uri="{FF2B5EF4-FFF2-40B4-BE49-F238E27FC236}">
                <a16:creationId xmlns:a16="http://schemas.microsoft.com/office/drawing/2014/main" id="{B8B4CBBD-CBBE-278F-CE3C-75AD074B11E9}"/>
              </a:ext>
            </a:extLst>
          </p:cNvPr>
          <p:cNvPicPr>
            <a:picLocks noChangeAspect="1"/>
          </p:cNvPicPr>
          <p:nvPr/>
        </p:nvPicPr>
        <p:blipFill>
          <a:blip r:embed="rId7"/>
          <a:stretch>
            <a:fillRect/>
          </a:stretch>
        </p:blipFill>
        <p:spPr>
          <a:xfrm>
            <a:off x="6766742" y="2864740"/>
            <a:ext cx="2064813" cy="1482629"/>
          </a:xfrm>
          <a:prstGeom prst="rect">
            <a:avLst/>
          </a:prstGeom>
        </p:spPr>
      </p:pic>
      <p:pic>
        <p:nvPicPr>
          <p:cNvPr id="17" name="Picture 16">
            <a:extLst>
              <a:ext uri="{FF2B5EF4-FFF2-40B4-BE49-F238E27FC236}">
                <a16:creationId xmlns:a16="http://schemas.microsoft.com/office/drawing/2014/main" id="{5A026A17-FFA7-4E93-5736-C8B046F76967}"/>
              </a:ext>
            </a:extLst>
          </p:cNvPr>
          <p:cNvPicPr>
            <a:picLocks noChangeAspect="1"/>
          </p:cNvPicPr>
          <p:nvPr/>
        </p:nvPicPr>
        <p:blipFill>
          <a:blip r:embed="rId8"/>
          <a:stretch>
            <a:fillRect/>
          </a:stretch>
        </p:blipFill>
        <p:spPr>
          <a:xfrm>
            <a:off x="9161455" y="1407965"/>
            <a:ext cx="3025723" cy="1824333"/>
          </a:xfrm>
          <a:prstGeom prst="rect">
            <a:avLst/>
          </a:prstGeom>
        </p:spPr>
      </p:pic>
      <p:pic>
        <p:nvPicPr>
          <p:cNvPr id="19" name="Picture 18">
            <a:extLst>
              <a:ext uri="{FF2B5EF4-FFF2-40B4-BE49-F238E27FC236}">
                <a16:creationId xmlns:a16="http://schemas.microsoft.com/office/drawing/2014/main" id="{98F6596D-7D67-A283-C9D6-AF2FAAD65F3C}"/>
              </a:ext>
            </a:extLst>
          </p:cNvPr>
          <p:cNvPicPr>
            <a:picLocks noChangeAspect="1"/>
          </p:cNvPicPr>
          <p:nvPr/>
        </p:nvPicPr>
        <p:blipFill>
          <a:blip r:embed="rId9"/>
          <a:stretch>
            <a:fillRect/>
          </a:stretch>
        </p:blipFill>
        <p:spPr>
          <a:xfrm>
            <a:off x="4691535" y="1357019"/>
            <a:ext cx="2783154" cy="1722212"/>
          </a:xfrm>
          <a:prstGeom prst="rect">
            <a:avLst/>
          </a:prstGeom>
        </p:spPr>
      </p:pic>
      <p:pic>
        <p:nvPicPr>
          <p:cNvPr id="23" name="Picture 22">
            <a:extLst>
              <a:ext uri="{FF2B5EF4-FFF2-40B4-BE49-F238E27FC236}">
                <a16:creationId xmlns:a16="http://schemas.microsoft.com/office/drawing/2014/main" id="{F0BC279F-E901-7C35-7FE8-9C665D969B0B}"/>
              </a:ext>
            </a:extLst>
          </p:cNvPr>
          <p:cNvPicPr>
            <a:picLocks noChangeAspect="1"/>
          </p:cNvPicPr>
          <p:nvPr/>
        </p:nvPicPr>
        <p:blipFill>
          <a:blip r:embed="rId10"/>
          <a:stretch>
            <a:fillRect/>
          </a:stretch>
        </p:blipFill>
        <p:spPr>
          <a:xfrm>
            <a:off x="9132560" y="3428999"/>
            <a:ext cx="3051551" cy="2034367"/>
          </a:xfrm>
          <a:prstGeom prst="rect">
            <a:avLst/>
          </a:prstGeom>
        </p:spPr>
      </p:pic>
      <p:pic>
        <p:nvPicPr>
          <p:cNvPr id="5" name="Picture 4">
            <a:extLst>
              <a:ext uri="{FF2B5EF4-FFF2-40B4-BE49-F238E27FC236}">
                <a16:creationId xmlns:a16="http://schemas.microsoft.com/office/drawing/2014/main" id="{49FB67A2-BE81-CABC-44A9-0B973F761873}"/>
              </a:ext>
            </a:extLst>
          </p:cNvPr>
          <p:cNvPicPr>
            <a:picLocks noChangeAspect="1"/>
          </p:cNvPicPr>
          <p:nvPr/>
        </p:nvPicPr>
        <p:blipFill>
          <a:blip r:embed="rId11"/>
          <a:stretch>
            <a:fillRect/>
          </a:stretch>
        </p:blipFill>
        <p:spPr>
          <a:xfrm>
            <a:off x="3667991" y="2994120"/>
            <a:ext cx="3806698" cy="1353249"/>
          </a:xfrm>
          <a:prstGeom prst="rect">
            <a:avLst/>
          </a:prstGeom>
        </p:spPr>
      </p:pic>
    </p:spTree>
    <p:extLst>
      <p:ext uri="{BB962C8B-B14F-4D97-AF65-F5344CB8AC3E}">
        <p14:creationId xmlns:p14="http://schemas.microsoft.com/office/powerpoint/2010/main" val="114299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E9B-8503-E7BB-C89A-1353958D5798}"/>
              </a:ext>
            </a:extLst>
          </p:cNvPr>
          <p:cNvSpPr>
            <a:spLocks noGrp="1"/>
          </p:cNvSpPr>
          <p:nvPr>
            <p:ph type="title"/>
          </p:nvPr>
        </p:nvSpPr>
        <p:spPr>
          <a:solidFill>
            <a:schemeClr val="accent1"/>
          </a:solidFill>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Look Forward to Your Submissions!</a:t>
            </a:r>
          </a:p>
        </p:txBody>
      </p:sp>
      <p:sp>
        <p:nvSpPr>
          <p:cNvPr id="3" name="Content Placeholder 2">
            <a:extLst>
              <a:ext uri="{FF2B5EF4-FFF2-40B4-BE49-F238E27FC236}">
                <a16:creationId xmlns:a16="http://schemas.microsoft.com/office/drawing/2014/main" id="{2BC30259-9ABF-9A6E-E5C6-ABFD3AD4ACE1}"/>
              </a:ext>
            </a:extLst>
          </p:cNvPr>
          <p:cNvSpPr>
            <a:spLocks noGrp="1"/>
          </p:cNvSpPr>
          <p:nvPr>
            <p:ph sz="half" idx="1"/>
          </p:nvPr>
        </p:nvSpPr>
        <p:spPr>
          <a:xfrm>
            <a:off x="838200" y="1825625"/>
            <a:ext cx="5181600" cy="3598430"/>
          </a:xfrm>
        </p:spPr>
        <p:txBody>
          <a:bodyPr/>
          <a:lstStyle/>
          <a:p>
            <a:pPr algn="just"/>
            <a:r>
              <a:rPr lang="en-US" sz="2800" dirty="0">
                <a:effectLst/>
                <a:latin typeface="Roboto" panose="02000000000000000000" pitchFamily="2" charset="0"/>
                <a:ea typeface="Roboto" panose="02000000000000000000" pitchFamily="2" charset="0"/>
                <a:cs typeface="Roboto" panose="02000000000000000000" pitchFamily="2" charset="0"/>
              </a:rPr>
              <a:t>We would like to express our sincere gratitude for your interest in our bid process. Your involvement is greatly appreciated, we are excited to have you as potential partners in this endeavor.</a:t>
            </a:r>
          </a:p>
          <a:p>
            <a:endParaRPr lang="en-US" dirty="0"/>
          </a:p>
        </p:txBody>
      </p:sp>
      <p:sp>
        <p:nvSpPr>
          <p:cNvPr id="4" name="Content Placeholder 3">
            <a:extLst>
              <a:ext uri="{FF2B5EF4-FFF2-40B4-BE49-F238E27FC236}">
                <a16:creationId xmlns:a16="http://schemas.microsoft.com/office/drawing/2014/main" id="{E1FA08AB-0924-A594-E964-8410F286FB30}"/>
              </a:ext>
            </a:extLst>
          </p:cNvPr>
          <p:cNvSpPr>
            <a:spLocks noGrp="1"/>
          </p:cNvSpPr>
          <p:nvPr>
            <p:ph sz="half" idx="2"/>
          </p:nvPr>
        </p:nvSpPr>
        <p:spPr>
          <a:xfrm>
            <a:off x="6172200" y="1825625"/>
            <a:ext cx="5181600" cy="3369830"/>
          </a:xfrm>
        </p:spPr>
        <p:txBody>
          <a:bodyPr/>
          <a:lstStyle/>
          <a:p>
            <a:pPr algn="just"/>
            <a:r>
              <a:rPr lang="en-US" sz="2800" dirty="0">
                <a:effectLst/>
                <a:latin typeface="Roboto" panose="02000000000000000000" pitchFamily="2" charset="0"/>
                <a:ea typeface="Roboto" panose="02000000000000000000" pitchFamily="2" charset="0"/>
                <a:cs typeface="Roboto" panose="02000000000000000000" pitchFamily="2" charset="0"/>
              </a:rPr>
              <a:t>We look forward to your submissions and the opportunity to collaborate.</a:t>
            </a:r>
          </a:p>
          <a:p>
            <a:endParaRPr lang="en-US" dirty="0">
              <a:latin typeface="Roboto" panose="02000000000000000000" pitchFamily="2" charset="0"/>
              <a:ea typeface="Roboto" panose="02000000000000000000" pitchFamily="2" charset="0"/>
              <a:cs typeface="Roboto" panose="02000000000000000000" pitchFamily="2" charset="0"/>
            </a:endParaRPr>
          </a:p>
          <a:p>
            <a:endParaRPr lang="en-US" sz="2800" dirty="0">
              <a:effectLst/>
              <a:latin typeface="Roboto" panose="02000000000000000000" pitchFamily="2" charset="0"/>
              <a:ea typeface="Roboto" panose="02000000000000000000" pitchFamily="2" charset="0"/>
              <a:cs typeface="Roboto" panose="02000000000000000000" pitchFamily="2" charset="0"/>
            </a:endParaRPr>
          </a:p>
          <a:p>
            <a:r>
              <a:rPr lang="en-US" dirty="0">
                <a:solidFill>
                  <a:srgbClr val="FF0000"/>
                </a:solidFill>
                <a:latin typeface="Roboto" panose="02000000000000000000" pitchFamily="2" charset="0"/>
                <a:ea typeface="Roboto" panose="02000000000000000000" pitchFamily="2" charset="0"/>
                <a:cs typeface="Roboto" panose="02000000000000000000" pitchFamily="2" charset="0"/>
              </a:rPr>
              <a:t>Thank You!</a:t>
            </a:r>
          </a:p>
        </p:txBody>
      </p:sp>
      <p:pic>
        <p:nvPicPr>
          <p:cNvPr id="5" name="Picture 4">
            <a:extLst>
              <a:ext uri="{FF2B5EF4-FFF2-40B4-BE49-F238E27FC236}">
                <a16:creationId xmlns:a16="http://schemas.microsoft.com/office/drawing/2014/main" id="{DA18EE5F-9169-A23F-EDC8-745443F61384}"/>
              </a:ext>
            </a:extLst>
          </p:cNvPr>
          <p:cNvPicPr>
            <a:picLocks noChangeAspect="1"/>
          </p:cNvPicPr>
          <p:nvPr/>
        </p:nvPicPr>
        <p:blipFill>
          <a:blip r:embed="rId2"/>
          <a:stretch>
            <a:fillRect/>
          </a:stretch>
        </p:blipFill>
        <p:spPr>
          <a:xfrm>
            <a:off x="0" y="5738876"/>
            <a:ext cx="12192000" cy="1146048"/>
          </a:xfrm>
          <a:prstGeom prst="rect">
            <a:avLst/>
          </a:prstGeom>
        </p:spPr>
      </p:pic>
    </p:spTree>
    <p:extLst>
      <p:ext uri="{BB962C8B-B14F-4D97-AF65-F5344CB8AC3E}">
        <p14:creationId xmlns:p14="http://schemas.microsoft.com/office/powerpoint/2010/main" val="4985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010A9-4ABF-D1F6-257C-77D6EF14D51C}"/>
              </a:ext>
            </a:extLst>
          </p:cNvPr>
          <p:cNvSpPr>
            <a:spLocks noGrp="1"/>
          </p:cNvSpPr>
          <p:nvPr>
            <p:ph type="title"/>
          </p:nvPr>
        </p:nvSpPr>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Offers’ Database</a:t>
            </a:r>
          </a:p>
        </p:txBody>
      </p:sp>
      <p:sp>
        <p:nvSpPr>
          <p:cNvPr id="6" name="Content Placeholder 5">
            <a:extLst>
              <a:ext uri="{FF2B5EF4-FFF2-40B4-BE49-F238E27FC236}">
                <a16:creationId xmlns:a16="http://schemas.microsoft.com/office/drawing/2014/main" id="{1CA96452-07FB-EF7E-2D92-432586126124}"/>
              </a:ext>
            </a:extLst>
          </p:cNvPr>
          <p:cNvSpPr>
            <a:spLocks noGrp="1"/>
          </p:cNvSpPr>
          <p:nvPr>
            <p:ph idx="1"/>
          </p:nvPr>
        </p:nvSpPr>
        <p:spPr>
          <a:xfrm>
            <a:off x="838200" y="1825625"/>
            <a:ext cx="10515600" cy="3891058"/>
          </a:xfrm>
        </p:spPr>
        <p:txBody>
          <a:bodyPr>
            <a:normAutofit lnSpcReduction="10000"/>
          </a:bodyPr>
          <a:lstStyle/>
          <a:p>
            <a:pPr algn="just"/>
            <a:r>
              <a:rPr lang="en-US" dirty="0">
                <a:latin typeface="Roboto" panose="02000000000000000000" pitchFamily="2" charset="0"/>
                <a:ea typeface="Roboto" panose="02000000000000000000" pitchFamily="2" charset="0"/>
                <a:cs typeface="Roboto" panose="02000000000000000000" pitchFamily="2" charset="0"/>
              </a:rPr>
              <a:t>MCA has a common database for various offerors and consultants.</a:t>
            </a:r>
          </a:p>
          <a:p>
            <a:pPr algn="just"/>
            <a:r>
              <a:rPr lang="en-US" dirty="0">
                <a:latin typeface="Roboto" panose="02000000000000000000" pitchFamily="2" charset="0"/>
                <a:ea typeface="Roboto" panose="02000000000000000000" pitchFamily="2" charset="0"/>
                <a:cs typeface="Roboto" panose="02000000000000000000" pitchFamily="2" charset="0"/>
              </a:rPr>
              <a:t>Following the publication of the GPN and SPN, any offeror may contact us at to provide information about their organization and share their e-mail addresses.</a:t>
            </a:r>
          </a:p>
          <a:p>
            <a:pPr algn="jus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a:p>
            <a:pPr algn="just">
              <a:buFont typeface="Courier New" panose="02070309020205020404" pitchFamily="49" charset="0"/>
              <a:buChar char="o"/>
            </a:pPr>
            <a:endParaRPr lang="en-US" dirty="0">
              <a:latin typeface="Roboto" panose="02000000000000000000" pitchFamily="2" charset="0"/>
              <a:ea typeface="Roboto" panose="02000000000000000000" pitchFamily="2" charset="0"/>
              <a:cs typeface="Roboto" panose="02000000000000000000" pitchFamily="2" charset="0"/>
            </a:endParaRPr>
          </a:p>
          <a:p>
            <a:pPr algn="just">
              <a:buFont typeface="Courier New" panose="02070309020205020404" pitchFamily="49" charset="0"/>
              <a:buChar char="o"/>
            </a:pPr>
            <a:endParaRPr lang="en-US" sz="700" dirty="0">
              <a:latin typeface="Roboto" panose="02000000000000000000" pitchFamily="2" charset="0"/>
              <a:ea typeface="Roboto" panose="02000000000000000000" pitchFamily="2" charset="0"/>
              <a:cs typeface="Roboto" panose="02000000000000000000" pitchFamily="2" charset="0"/>
            </a:endParaRPr>
          </a:p>
          <a:p>
            <a:pPr algn="just"/>
            <a:r>
              <a:rPr lang="en-US" dirty="0">
                <a:latin typeface="Roboto" panose="02000000000000000000" pitchFamily="2" charset="0"/>
                <a:ea typeface="Roboto" panose="02000000000000000000" pitchFamily="2" charset="0"/>
                <a:cs typeface="Roboto" panose="02000000000000000000" pitchFamily="2" charset="0"/>
              </a:rPr>
              <a:t>This enables us to include them in our records for potential future procurement activities.</a:t>
            </a:r>
          </a:p>
          <a:p>
            <a:pPr marL="0" indent="0">
              <a:buNone/>
            </a:pPr>
            <a:endParaRPr lang="en-US" sz="2600" dirty="0"/>
          </a:p>
        </p:txBody>
      </p:sp>
      <p:grpSp>
        <p:nvGrpSpPr>
          <p:cNvPr id="2" name="object 12">
            <a:extLst>
              <a:ext uri="{FF2B5EF4-FFF2-40B4-BE49-F238E27FC236}">
                <a16:creationId xmlns:a16="http://schemas.microsoft.com/office/drawing/2014/main" id="{2E98BEFC-C871-1F95-9FD9-D75EB0698F4D}"/>
              </a:ext>
            </a:extLst>
          </p:cNvPr>
          <p:cNvGrpSpPr/>
          <p:nvPr/>
        </p:nvGrpSpPr>
        <p:grpSpPr>
          <a:xfrm>
            <a:off x="0" y="5709684"/>
            <a:ext cx="12146503" cy="1148316"/>
            <a:chOff x="-6350" y="4470755"/>
            <a:chExt cx="9645015" cy="957580"/>
          </a:xfrm>
        </p:grpSpPr>
        <p:sp>
          <p:nvSpPr>
            <p:cNvPr id="3" name="object 13">
              <a:extLst>
                <a:ext uri="{FF2B5EF4-FFF2-40B4-BE49-F238E27FC236}">
                  <a16:creationId xmlns:a16="http://schemas.microsoft.com/office/drawing/2014/main" id="{DD066038-DED1-181E-5A16-BE59FE60A288}"/>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5" name="object 14">
              <a:extLst>
                <a:ext uri="{FF2B5EF4-FFF2-40B4-BE49-F238E27FC236}">
                  <a16:creationId xmlns:a16="http://schemas.microsoft.com/office/drawing/2014/main" id="{9E930E0F-ED61-E547-ABE9-FA7D9F81151E}"/>
                </a:ext>
              </a:extLst>
            </p:cNvPr>
            <p:cNvPicPr/>
            <p:nvPr/>
          </p:nvPicPr>
          <p:blipFill>
            <a:blip r:embed="rId3" cstate="print"/>
            <a:stretch>
              <a:fillRect/>
            </a:stretch>
          </p:blipFill>
          <p:spPr>
            <a:xfrm>
              <a:off x="3924118" y="4606554"/>
              <a:ext cx="761784" cy="685482"/>
            </a:xfrm>
            <a:prstGeom prst="rect">
              <a:avLst/>
            </a:prstGeom>
          </p:spPr>
        </p:pic>
        <p:pic>
          <p:nvPicPr>
            <p:cNvPr id="7" name="object 15">
              <a:extLst>
                <a:ext uri="{FF2B5EF4-FFF2-40B4-BE49-F238E27FC236}">
                  <a16:creationId xmlns:a16="http://schemas.microsoft.com/office/drawing/2014/main" id="{FCE6E1AC-0782-224A-82DF-3360BDED9E12}"/>
                </a:ext>
              </a:extLst>
            </p:cNvPr>
            <p:cNvPicPr/>
            <p:nvPr/>
          </p:nvPicPr>
          <p:blipFill>
            <a:blip r:embed="rId4" cstate="print"/>
            <a:stretch>
              <a:fillRect/>
            </a:stretch>
          </p:blipFill>
          <p:spPr>
            <a:xfrm>
              <a:off x="4983429" y="4583318"/>
              <a:ext cx="724681" cy="731940"/>
            </a:xfrm>
            <a:prstGeom prst="rect">
              <a:avLst/>
            </a:prstGeom>
          </p:spPr>
        </p:pic>
      </p:grpSp>
      <p:pic>
        <p:nvPicPr>
          <p:cNvPr id="1026" name="Picture 2" descr="E-MAIL US Web Button (customer service contact support now) vector de Stock  | Adobe Stock">
            <a:extLst>
              <a:ext uri="{FF2B5EF4-FFF2-40B4-BE49-F238E27FC236}">
                <a16:creationId xmlns:a16="http://schemas.microsoft.com/office/drawing/2014/main" id="{8AC3F77F-A504-6471-498E-AE09CC923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750" y="3727003"/>
            <a:ext cx="2976219" cy="115741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297F813-5679-D579-B6CC-E7FA774B53C4}"/>
              </a:ext>
            </a:extLst>
          </p:cNvPr>
          <p:cNvSpPr txBox="1"/>
          <p:nvPr/>
        </p:nvSpPr>
        <p:spPr>
          <a:xfrm>
            <a:off x="4327518" y="3727003"/>
            <a:ext cx="6971414" cy="892552"/>
          </a:xfrm>
          <a:prstGeom prst="rect">
            <a:avLst/>
          </a:prstGeom>
          <a:noFill/>
        </p:spPr>
        <p:txBody>
          <a:bodyPr wrap="square">
            <a:spAutoFit/>
          </a:bodyPr>
          <a:lstStyle/>
          <a:p>
            <a:r>
              <a:rPr lang="en-US" sz="2600" dirty="0">
                <a:hlinkClick r:id="rId6"/>
              </a:rPr>
              <a:t>mcakosovopa@dt-global.com</a:t>
            </a:r>
            <a:r>
              <a:rPr lang="en-US" sz="2600" dirty="0"/>
              <a:t> to </a:t>
            </a:r>
            <a:r>
              <a:rPr lang="en-US" sz="2600" dirty="0">
                <a:solidFill>
                  <a:srgbClr val="FF0000"/>
                </a:solidFill>
              </a:rPr>
              <a:t>contact you when bids are published! </a:t>
            </a:r>
          </a:p>
        </p:txBody>
      </p:sp>
    </p:spTree>
    <p:extLst>
      <p:ext uri="{BB962C8B-B14F-4D97-AF65-F5344CB8AC3E}">
        <p14:creationId xmlns:p14="http://schemas.microsoft.com/office/powerpoint/2010/main" val="182562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010A9-4ABF-D1F6-257C-77D6EF14D51C}"/>
              </a:ext>
            </a:extLst>
          </p:cNvPr>
          <p:cNvSpPr>
            <a:spLocks noGrp="1"/>
          </p:cNvSpPr>
          <p:nvPr>
            <p:ph type="title"/>
          </p:nvPr>
        </p:nvSpPr>
        <p:spPr>
          <a:xfrm>
            <a:off x="839788" y="386391"/>
            <a:ext cx="10515600"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Procurement Procedure Overview</a:t>
            </a:r>
          </a:p>
        </p:txBody>
      </p:sp>
      <p:sp>
        <p:nvSpPr>
          <p:cNvPr id="5" name="Text Placeholder 4">
            <a:extLst>
              <a:ext uri="{FF2B5EF4-FFF2-40B4-BE49-F238E27FC236}">
                <a16:creationId xmlns:a16="http://schemas.microsoft.com/office/drawing/2014/main" id="{7D4D835F-060A-FFCE-BB20-311ACCF5D54F}"/>
              </a:ext>
            </a:extLst>
          </p:cNvPr>
          <p:cNvSpPr>
            <a:spLocks noGrp="1"/>
          </p:cNvSpPr>
          <p:nvPr>
            <p:ph type="body" idx="1"/>
          </p:nvPr>
        </p:nvSpPr>
        <p:spPr>
          <a:xfrm>
            <a:off x="751427" y="1428922"/>
            <a:ext cx="5157787" cy="823912"/>
          </a:xfrm>
        </p:spPr>
        <p:txBody>
          <a:bodyPr>
            <a:normAutofit fontScale="92500"/>
          </a:bodyPr>
          <a:lstStyle/>
          <a:p>
            <a:r>
              <a:rPr lang="en-US" sz="3200"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Shopping</a:t>
            </a:r>
          </a:p>
        </p:txBody>
      </p:sp>
      <p:sp>
        <p:nvSpPr>
          <p:cNvPr id="6" name="Content Placeholder 5">
            <a:extLst>
              <a:ext uri="{FF2B5EF4-FFF2-40B4-BE49-F238E27FC236}">
                <a16:creationId xmlns:a16="http://schemas.microsoft.com/office/drawing/2014/main" id="{1CA96452-07FB-EF7E-2D92-432586126124}"/>
              </a:ext>
            </a:extLst>
          </p:cNvPr>
          <p:cNvSpPr>
            <a:spLocks noGrp="1"/>
          </p:cNvSpPr>
          <p:nvPr>
            <p:ph sz="half" idx="2"/>
          </p:nvPr>
        </p:nvSpPr>
        <p:spPr>
          <a:xfrm>
            <a:off x="839788" y="2284361"/>
            <a:ext cx="5157787" cy="3211624"/>
          </a:xfrm>
          <a:solidFill>
            <a:schemeClr val="accent5">
              <a:lumMod val="75000"/>
            </a:schemeClr>
          </a:solidFill>
        </p:spPr>
        <p:txBody>
          <a:bodyPr>
            <a:normAutofit fontScale="92500" lnSpcReduction="10000"/>
          </a:bodyPr>
          <a:lstStyle/>
          <a:p>
            <a:pPr algn="just"/>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Price quotations from at least three offerors</a:t>
            </a:r>
          </a:p>
          <a:p>
            <a:pPr algn="just"/>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Goods, non-consulting services or simple civil works</a:t>
            </a:r>
          </a:p>
          <a:p>
            <a:pPr algn="just"/>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RFQ can be sent via e-mail or published on a local website</a:t>
            </a:r>
          </a:p>
          <a:p>
            <a:pPr algn="just"/>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Offers are submitted electronically via </a:t>
            </a:r>
            <a:r>
              <a:rPr lang="en-US" sz="2600" dirty="0" err="1">
                <a:solidFill>
                  <a:schemeClr val="bg1"/>
                </a:solidFill>
                <a:latin typeface="Roboto" panose="02000000000000000000" pitchFamily="2" charset="0"/>
                <a:ea typeface="Roboto" panose="02000000000000000000" pitchFamily="2" charset="0"/>
                <a:cs typeface="Roboto" panose="02000000000000000000" pitchFamily="2" charset="0"/>
              </a:rPr>
              <a:t>pCloud</a:t>
            </a:r>
            <a:r>
              <a:rPr lang="en-US" sz="2600" i="1" dirty="0">
                <a:solidFill>
                  <a:schemeClr val="bg1"/>
                </a:solidFill>
                <a:latin typeface="Roboto" panose="02000000000000000000" pitchFamily="2" charset="0"/>
                <a:ea typeface="Roboto" panose="02000000000000000000" pitchFamily="2" charset="0"/>
                <a:cs typeface="Roboto" panose="02000000000000000000" pitchFamily="2" charset="0"/>
              </a:rPr>
              <a:t> (no public opening required)</a:t>
            </a:r>
          </a:p>
          <a:p>
            <a:pPr marL="0" indent="0">
              <a:buNone/>
            </a:pPr>
            <a:endParaRPr lang="en-US" dirty="0"/>
          </a:p>
        </p:txBody>
      </p:sp>
      <p:sp>
        <p:nvSpPr>
          <p:cNvPr id="7" name="Text Placeholder 6">
            <a:extLst>
              <a:ext uri="{FF2B5EF4-FFF2-40B4-BE49-F238E27FC236}">
                <a16:creationId xmlns:a16="http://schemas.microsoft.com/office/drawing/2014/main" id="{ADA8896C-E419-7680-3562-EAB365DFB94A}"/>
              </a:ext>
            </a:extLst>
          </p:cNvPr>
          <p:cNvSpPr>
            <a:spLocks noGrp="1"/>
          </p:cNvSpPr>
          <p:nvPr>
            <p:ph type="body" sz="quarter" idx="3"/>
          </p:nvPr>
        </p:nvSpPr>
        <p:spPr>
          <a:xfrm>
            <a:off x="6172200" y="1428922"/>
            <a:ext cx="5183188" cy="823912"/>
          </a:xfrm>
        </p:spPr>
        <p:txBody>
          <a:bodyPr>
            <a:normAutofit fontScale="92500"/>
          </a:bodyPr>
          <a:lstStyle/>
          <a:p>
            <a:r>
              <a:rPr lang="en-US" sz="3200" dirty="0">
                <a:latin typeface="Roboto" panose="02000000000000000000" pitchFamily="2" charset="0"/>
                <a:ea typeface="Roboto" panose="02000000000000000000" pitchFamily="2" charset="0"/>
                <a:cs typeface="Roboto" panose="02000000000000000000" pitchFamily="2" charset="0"/>
              </a:rPr>
              <a:t>Review of offers &amp; Contract</a:t>
            </a:r>
          </a:p>
        </p:txBody>
      </p:sp>
      <p:sp>
        <p:nvSpPr>
          <p:cNvPr id="8" name="Content Placeholder 7">
            <a:extLst>
              <a:ext uri="{FF2B5EF4-FFF2-40B4-BE49-F238E27FC236}">
                <a16:creationId xmlns:a16="http://schemas.microsoft.com/office/drawing/2014/main" id="{7B221CC0-46EB-6827-840D-EDAD0D8D069C}"/>
              </a:ext>
            </a:extLst>
          </p:cNvPr>
          <p:cNvSpPr>
            <a:spLocks noGrp="1"/>
          </p:cNvSpPr>
          <p:nvPr>
            <p:ph sz="quarter" idx="4"/>
          </p:nvPr>
        </p:nvSpPr>
        <p:spPr>
          <a:xfrm>
            <a:off x="6172200" y="2284361"/>
            <a:ext cx="5180012" cy="3481055"/>
          </a:xfrm>
        </p:spPr>
        <p:txBody>
          <a:bodyPr>
            <a:noAutofit/>
          </a:bodyPr>
          <a:lstStyle/>
          <a:p>
            <a:pPr algn="just"/>
            <a:r>
              <a:rPr lang="en-US" sz="2200" dirty="0">
                <a:latin typeface="Roboto" panose="02000000000000000000" pitchFamily="2" charset="0"/>
                <a:ea typeface="Roboto" panose="02000000000000000000" pitchFamily="2" charset="0"/>
                <a:cs typeface="Roboto" panose="02000000000000000000" pitchFamily="2" charset="0"/>
              </a:rPr>
              <a:t>Approved Review committee (3 members)</a:t>
            </a:r>
          </a:p>
          <a:p>
            <a:pPr algn="just"/>
            <a:r>
              <a:rPr lang="en-US" sz="2200" dirty="0">
                <a:latin typeface="Roboto" panose="02000000000000000000" pitchFamily="2" charset="0"/>
                <a:ea typeface="Roboto" panose="02000000000000000000" pitchFamily="2" charset="0"/>
                <a:cs typeface="Roboto" panose="02000000000000000000" pitchFamily="2" charset="0"/>
              </a:rPr>
              <a:t>Contract typically awarded to the substantially and lowest compliant offer</a:t>
            </a:r>
          </a:p>
          <a:p>
            <a:pPr algn="just"/>
            <a:r>
              <a:rPr lang="en-US" sz="2200" dirty="0">
                <a:latin typeface="Roboto" panose="02000000000000000000" pitchFamily="2" charset="0"/>
                <a:ea typeface="Roboto" panose="02000000000000000000" pitchFamily="2" charset="0"/>
                <a:cs typeface="Roboto" panose="02000000000000000000" pitchFamily="2" charset="0"/>
              </a:rPr>
              <a:t>Price reasonableness analysis</a:t>
            </a:r>
          </a:p>
          <a:p>
            <a:pPr algn="just"/>
            <a:r>
              <a:rPr lang="en-US" sz="2200" dirty="0">
                <a:latin typeface="Roboto" panose="02000000000000000000" pitchFamily="2" charset="0"/>
                <a:ea typeface="Roboto" panose="02000000000000000000" pitchFamily="2" charset="0"/>
                <a:cs typeface="Roboto" panose="02000000000000000000" pitchFamily="2" charset="0"/>
              </a:rPr>
              <a:t>No negotiation, only clarifications before award</a:t>
            </a:r>
          </a:p>
          <a:p>
            <a:pPr algn="just"/>
            <a:r>
              <a:rPr lang="en-US" sz="2200" dirty="0">
                <a:latin typeface="Roboto" panose="02000000000000000000" pitchFamily="2" charset="0"/>
                <a:ea typeface="Roboto" panose="02000000000000000000" pitchFamily="2" charset="0"/>
                <a:cs typeface="Roboto" panose="02000000000000000000" pitchFamily="2" charset="0"/>
              </a:rPr>
              <a:t>Compliance with procedures</a:t>
            </a:r>
          </a:p>
        </p:txBody>
      </p:sp>
      <p:grpSp>
        <p:nvGrpSpPr>
          <p:cNvPr id="2" name="object 12">
            <a:extLst>
              <a:ext uri="{FF2B5EF4-FFF2-40B4-BE49-F238E27FC236}">
                <a16:creationId xmlns:a16="http://schemas.microsoft.com/office/drawing/2014/main" id="{AF60D1C2-0B3E-1FB0-5607-F8A3F036BB6A}"/>
              </a:ext>
            </a:extLst>
          </p:cNvPr>
          <p:cNvGrpSpPr/>
          <p:nvPr/>
        </p:nvGrpSpPr>
        <p:grpSpPr>
          <a:xfrm>
            <a:off x="0" y="5709684"/>
            <a:ext cx="12146503" cy="1148316"/>
            <a:chOff x="-6350" y="4470755"/>
            <a:chExt cx="9645015" cy="957580"/>
          </a:xfrm>
        </p:grpSpPr>
        <p:sp>
          <p:nvSpPr>
            <p:cNvPr id="3" name="object 13">
              <a:extLst>
                <a:ext uri="{FF2B5EF4-FFF2-40B4-BE49-F238E27FC236}">
                  <a16:creationId xmlns:a16="http://schemas.microsoft.com/office/drawing/2014/main" id="{4B852312-64C9-E992-E6D6-B88540081730}"/>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33" name="object 14">
              <a:extLst>
                <a:ext uri="{FF2B5EF4-FFF2-40B4-BE49-F238E27FC236}">
                  <a16:creationId xmlns:a16="http://schemas.microsoft.com/office/drawing/2014/main" id="{5120077D-5E6C-033B-2057-BAA992AFB642}"/>
                </a:ext>
              </a:extLst>
            </p:cNvPr>
            <p:cNvPicPr/>
            <p:nvPr/>
          </p:nvPicPr>
          <p:blipFill>
            <a:blip r:embed="rId3" cstate="print"/>
            <a:stretch>
              <a:fillRect/>
            </a:stretch>
          </p:blipFill>
          <p:spPr>
            <a:xfrm>
              <a:off x="3924118" y="4606554"/>
              <a:ext cx="761784" cy="685482"/>
            </a:xfrm>
            <a:prstGeom prst="rect">
              <a:avLst/>
            </a:prstGeom>
          </p:spPr>
        </p:pic>
        <p:pic>
          <p:nvPicPr>
            <p:cNvPr id="34" name="object 15">
              <a:extLst>
                <a:ext uri="{FF2B5EF4-FFF2-40B4-BE49-F238E27FC236}">
                  <a16:creationId xmlns:a16="http://schemas.microsoft.com/office/drawing/2014/main" id="{6DBB780F-27B8-0622-EDE2-FD325B1E3258}"/>
                </a:ext>
              </a:extLst>
            </p:cNvPr>
            <p:cNvPicPr/>
            <p:nvPr/>
          </p:nvPicPr>
          <p:blipFill>
            <a:blip r:embed="rId4" cstate="print"/>
            <a:stretch>
              <a:fillRect/>
            </a:stretch>
          </p:blipFill>
          <p:spPr>
            <a:xfrm>
              <a:off x="4983429" y="4583318"/>
              <a:ext cx="724681" cy="731940"/>
            </a:xfrm>
            <a:prstGeom prst="rect">
              <a:avLst/>
            </a:prstGeom>
          </p:spPr>
        </p:pic>
      </p:grpSp>
    </p:spTree>
    <p:extLst>
      <p:ext uri="{BB962C8B-B14F-4D97-AF65-F5344CB8AC3E}">
        <p14:creationId xmlns:p14="http://schemas.microsoft.com/office/powerpoint/2010/main" val="293405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8391-2659-7B30-69F9-1A3BF60A210D}"/>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Evaluation Procedures</a:t>
            </a:r>
          </a:p>
        </p:txBody>
      </p:sp>
      <p:sp>
        <p:nvSpPr>
          <p:cNvPr id="4" name="Content Placeholder 3">
            <a:extLst>
              <a:ext uri="{FF2B5EF4-FFF2-40B4-BE49-F238E27FC236}">
                <a16:creationId xmlns:a16="http://schemas.microsoft.com/office/drawing/2014/main" id="{FF3823B9-52AD-A499-F12E-0AC44AFC8F95}"/>
              </a:ext>
            </a:extLst>
          </p:cNvPr>
          <p:cNvSpPr>
            <a:spLocks noGrp="1"/>
          </p:cNvSpPr>
          <p:nvPr>
            <p:ph idx="1"/>
          </p:nvPr>
        </p:nvSpPr>
        <p:spPr>
          <a:xfrm>
            <a:off x="815450" y="4420904"/>
            <a:ext cx="11323056" cy="1295779"/>
          </a:xfrm>
        </p:spPr>
        <p:txBody>
          <a:bodyPr>
            <a:normAutofit/>
          </a:bodyPr>
          <a:lstStyle/>
          <a:p>
            <a:pPr marL="0" indent="0">
              <a:buNone/>
            </a:pPr>
            <a:r>
              <a:rPr lang="en-US" sz="2800" dirty="0">
                <a:latin typeface="Roboto" panose="02000000000000000000" pitchFamily="2" charset="0"/>
                <a:ea typeface="Roboto" panose="02000000000000000000" pitchFamily="2" charset="0"/>
                <a:cs typeface="Roboto" panose="02000000000000000000" pitchFamily="2" charset="0"/>
              </a:rPr>
              <a:t>Evaluation of quotations in accordance with MCC procedures</a:t>
            </a:r>
          </a:p>
          <a:p>
            <a:pPr marL="0" indent="0">
              <a:buNone/>
            </a:pPr>
            <a:r>
              <a:rPr lang="en-US" dirty="0">
                <a:latin typeface="Roboto" panose="02000000000000000000" pitchFamily="2" charset="0"/>
                <a:ea typeface="Roboto" panose="02000000000000000000" pitchFamily="2" charset="0"/>
                <a:cs typeface="Roboto" panose="02000000000000000000" pitchFamily="2" charset="0"/>
                <a:hlinkClick r:id="rId3"/>
              </a:rPr>
              <a:t>        </a:t>
            </a:r>
            <a:r>
              <a:rPr lang="en-US" sz="2000" dirty="0">
                <a:latin typeface="Roboto" panose="02000000000000000000" pitchFamily="2" charset="0"/>
                <a:ea typeface="Roboto" panose="02000000000000000000" pitchFamily="2" charset="0"/>
                <a:cs typeface="Roboto" panose="02000000000000000000" pitchFamily="2" charset="0"/>
                <a:hlinkClick r:id="rId4"/>
              </a:rPr>
              <a:t>https://www.mcc.gov/resources/doc/010124-ae-program-procurement-policy-guidelines/</a:t>
            </a:r>
            <a:r>
              <a:rPr lang="en-US" sz="2000"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cs typeface="Roboto" panose="02000000000000000000" pitchFamily="2" charset="0"/>
            </a:endParaRPr>
          </a:p>
          <a:p>
            <a:endParaRPr lang="en-US" dirty="0"/>
          </a:p>
        </p:txBody>
      </p:sp>
      <p:grpSp>
        <p:nvGrpSpPr>
          <p:cNvPr id="7" name="object 12">
            <a:extLst>
              <a:ext uri="{FF2B5EF4-FFF2-40B4-BE49-F238E27FC236}">
                <a16:creationId xmlns:a16="http://schemas.microsoft.com/office/drawing/2014/main" id="{1B79C077-164B-F8AE-A85E-D3957A2FF4B2}"/>
              </a:ext>
            </a:extLst>
          </p:cNvPr>
          <p:cNvGrpSpPr/>
          <p:nvPr/>
        </p:nvGrpSpPr>
        <p:grpSpPr>
          <a:xfrm>
            <a:off x="0" y="5709684"/>
            <a:ext cx="12146503" cy="1148316"/>
            <a:chOff x="-6350" y="4470755"/>
            <a:chExt cx="9645015" cy="957580"/>
          </a:xfrm>
        </p:grpSpPr>
        <p:sp>
          <p:nvSpPr>
            <p:cNvPr id="8" name="object 13">
              <a:extLst>
                <a:ext uri="{FF2B5EF4-FFF2-40B4-BE49-F238E27FC236}">
                  <a16:creationId xmlns:a16="http://schemas.microsoft.com/office/drawing/2014/main" id="{2D69C55D-8AA4-4988-AE27-229672D4DD64}"/>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9" name="object 14">
              <a:extLst>
                <a:ext uri="{FF2B5EF4-FFF2-40B4-BE49-F238E27FC236}">
                  <a16:creationId xmlns:a16="http://schemas.microsoft.com/office/drawing/2014/main" id="{A86250D3-8203-8A62-7946-3B7911AF2221}"/>
                </a:ext>
              </a:extLst>
            </p:cNvPr>
            <p:cNvPicPr/>
            <p:nvPr/>
          </p:nvPicPr>
          <p:blipFill>
            <a:blip r:embed="rId5" cstate="print"/>
            <a:stretch>
              <a:fillRect/>
            </a:stretch>
          </p:blipFill>
          <p:spPr>
            <a:xfrm>
              <a:off x="3924118" y="4606554"/>
              <a:ext cx="761784" cy="685482"/>
            </a:xfrm>
            <a:prstGeom prst="rect">
              <a:avLst/>
            </a:prstGeom>
          </p:spPr>
        </p:pic>
        <p:pic>
          <p:nvPicPr>
            <p:cNvPr id="10" name="object 15">
              <a:extLst>
                <a:ext uri="{FF2B5EF4-FFF2-40B4-BE49-F238E27FC236}">
                  <a16:creationId xmlns:a16="http://schemas.microsoft.com/office/drawing/2014/main" id="{F5C13509-D065-459F-91BE-E673B99ADFF2}"/>
                </a:ext>
              </a:extLst>
            </p:cNvPr>
            <p:cNvPicPr/>
            <p:nvPr/>
          </p:nvPicPr>
          <p:blipFill>
            <a:blip r:embed="rId6" cstate="print"/>
            <a:stretch>
              <a:fillRect/>
            </a:stretch>
          </p:blipFill>
          <p:spPr>
            <a:xfrm>
              <a:off x="4983429" y="4583318"/>
              <a:ext cx="724681" cy="731940"/>
            </a:xfrm>
            <a:prstGeom prst="rect">
              <a:avLst/>
            </a:prstGeom>
          </p:spPr>
        </p:pic>
      </p:grpSp>
      <p:pic>
        <p:nvPicPr>
          <p:cNvPr id="12" name="Picture 11">
            <a:hlinkClick r:id="rId7"/>
            <a:extLst>
              <a:ext uri="{FF2B5EF4-FFF2-40B4-BE49-F238E27FC236}">
                <a16:creationId xmlns:a16="http://schemas.microsoft.com/office/drawing/2014/main" id="{3F98BDBB-F6F1-A7BC-9A3D-DAC959FD37AA}"/>
              </a:ext>
            </a:extLst>
          </p:cNvPr>
          <p:cNvPicPr>
            <a:picLocks noChangeAspect="1"/>
          </p:cNvPicPr>
          <p:nvPr/>
        </p:nvPicPr>
        <p:blipFill>
          <a:blip r:embed="rId8"/>
          <a:stretch>
            <a:fillRect/>
          </a:stretch>
        </p:blipFill>
        <p:spPr>
          <a:xfrm>
            <a:off x="838200" y="1519308"/>
            <a:ext cx="9324975" cy="2571750"/>
          </a:xfrm>
          <a:prstGeom prst="rect">
            <a:avLst/>
          </a:prstGeom>
        </p:spPr>
      </p:pic>
      <p:pic>
        <p:nvPicPr>
          <p:cNvPr id="5" name="Picture 4">
            <a:extLst>
              <a:ext uri="{FF2B5EF4-FFF2-40B4-BE49-F238E27FC236}">
                <a16:creationId xmlns:a16="http://schemas.microsoft.com/office/drawing/2014/main" id="{03F70C9C-04CE-C05A-8CC7-84C483782DEB}"/>
              </a:ext>
            </a:extLst>
          </p:cNvPr>
          <p:cNvPicPr>
            <a:picLocks noChangeAspect="1"/>
          </p:cNvPicPr>
          <p:nvPr/>
        </p:nvPicPr>
        <p:blipFill>
          <a:blip r:embed="rId9"/>
          <a:stretch>
            <a:fillRect/>
          </a:stretch>
        </p:blipFill>
        <p:spPr>
          <a:xfrm>
            <a:off x="787198" y="4791186"/>
            <a:ext cx="785702" cy="775272"/>
          </a:xfrm>
          <a:prstGeom prst="rect">
            <a:avLst/>
          </a:prstGeom>
        </p:spPr>
      </p:pic>
    </p:spTree>
    <p:extLst>
      <p:ext uri="{BB962C8B-B14F-4D97-AF65-F5344CB8AC3E}">
        <p14:creationId xmlns:p14="http://schemas.microsoft.com/office/powerpoint/2010/main" val="89984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42C1-2BF0-9ADB-87B3-4D0DF3E66B62}"/>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Local Offerors can apply</a:t>
            </a:r>
          </a:p>
        </p:txBody>
      </p:sp>
      <p:sp>
        <p:nvSpPr>
          <p:cNvPr id="4" name="Text Placeholder 3">
            <a:extLst>
              <a:ext uri="{FF2B5EF4-FFF2-40B4-BE49-F238E27FC236}">
                <a16:creationId xmlns:a16="http://schemas.microsoft.com/office/drawing/2014/main" id="{2E15F219-7F8F-C79C-5DE6-4310CA6CBEC2}"/>
              </a:ext>
            </a:extLst>
          </p:cNvPr>
          <p:cNvSpPr>
            <a:spLocks noGrp="1"/>
          </p:cNvSpPr>
          <p:nvPr>
            <p:ph type="body" idx="1"/>
          </p:nvPr>
        </p:nvSpPr>
        <p:spPr/>
        <p:txBody>
          <a:bodyPr>
            <a:normAutofit/>
          </a:bodyPr>
          <a:lstStyle/>
          <a:p>
            <a:r>
              <a:rPr lang="en-US" sz="2800" dirty="0">
                <a:solidFill>
                  <a:schemeClr val="accent1"/>
                </a:solidFill>
                <a:latin typeface="Roboto" panose="02000000000000000000" pitchFamily="2" charset="0"/>
                <a:ea typeface="Roboto" panose="02000000000000000000" pitchFamily="2" charset="0"/>
                <a:cs typeface="Roboto" panose="02000000000000000000" pitchFamily="2" charset="0"/>
              </a:rPr>
              <a:t>Shopping Procurement</a:t>
            </a:r>
          </a:p>
        </p:txBody>
      </p:sp>
      <p:sp>
        <p:nvSpPr>
          <p:cNvPr id="3" name="Content Placeholder 2">
            <a:extLst>
              <a:ext uri="{FF2B5EF4-FFF2-40B4-BE49-F238E27FC236}">
                <a16:creationId xmlns:a16="http://schemas.microsoft.com/office/drawing/2014/main" id="{82BB0A96-BC03-B27D-815C-3B4642EA5C20}"/>
              </a:ext>
            </a:extLst>
          </p:cNvPr>
          <p:cNvSpPr>
            <a:spLocks noGrp="1"/>
          </p:cNvSpPr>
          <p:nvPr>
            <p:ph sz="half" idx="2"/>
          </p:nvPr>
        </p:nvSpPr>
        <p:spPr>
          <a:xfrm>
            <a:off x="839788" y="2505075"/>
            <a:ext cx="5157787" cy="3056391"/>
          </a:xfrm>
          <a:solidFill>
            <a:schemeClr val="accent1">
              <a:lumMod val="75000"/>
            </a:schemeClr>
          </a:solidFill>
        </p:spPr>
        <p:txBody>
          <a:bodyPr>
            <a:normAutofit/>
          </a:bodyPr>
          <a:lstStyle/>
          <a:p>
            <a:pPr algn="just"/>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MCA primarily engages with local offerors for contracting small value services or provision of goods or works.</a:t>
            </a:r>
          </a:p>
          <a:p>
            <a:pPr algn="just"/>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Local offerors can respond to requests faster.</a:t>
            </a:r>
          </a:p>
          <a:p>
            <a:endParaRPr lang="en-US" dirty="0">
              <a:solidFill>
                <a:schemeClr val="bg1"/>
              </a:solidFill>
            </a:endParaRPr>
          </a:p>
          <a:p>
            <a:endParaRPr lang="en-US" dirty="0">
              <a:solidFill>
                <a:schemeClr val="bg1"/>
              </a:solidFill>
            </a:endParaRPr>
          </a:p>
        </p:txBody>
      </p:sp>
      <p:sp>
        <p:nvSpPr>
          <p:cNvPr id="5" name="Text Placeholder 4">
            <a:extLst>
              <a:ext uri="{FF2B5EF4-FFF2-40B4-BE49-F238E27FC236}">
                <a16:creationId xmlns:a16="http://schemas.microsoft.com/office/drawing/2014/main" id="{87BE394F-64AC-74C9-27B6-6CB86CC3962F}"/>
              </a:ext>
            </a:extLst>
          </p:cNvPr>
          <p:cNvSpPr>
            <a:spLocks noGrp="1"/>
          </p:cNvSpPr>
          <p:nvPr>
            <p:ph type="body" sz="quarter" idx="3"/>
          </p:nvPr>
        </p:nvSpPr>
        <p:spPr>
          <a:xfrm>
            <a:off x="6563759" y="1681163"/>
            <a:ext cx="5183188" cy="823912"/>
          </a:xfrm>
        </p:spPr>
        <p:txBody>
          <a:bodyPr>
            <a:normAutofit/>
          </a:bodyPr>
          <a:lstStyle/>
          <a:p>
            <a:r>
              <a:rPr lang="en-US" sz="2800" b="1" dirty="0">
                <a:latin typeface="Roboto" panose="02000000000000000000" pitchFamily="2" charset="0"/>
                <a:ea typeface="Roboto" panose="02000000000000000000" pitchFamily="2" charset="0"/>
                <a:cs typeface="Roboto" panose="02000000000000000000" pitchFamily="2" charset="0"/>
              </a:rPr>
              <a:t>Pre-bid conference</a:t>
            </a: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24C8544D-1BC3-F733-5927-19F12EF5E55C}"/>
              </a:ext>
            </a:extLst>
          </p:cNvPr>
          <p:cNvSpPr>
            <a:spLocks noGrp="1"/>
          </p:cNvSpPr>
          <p:nvPr>
            <p:ph sz="quarter" idx="4"/>
          </p:nvPr>
        </p:nvSpPr>
        <p:spPr>
          <a:xfrm>
            <a:off x="6172199" y="2505075"/>
            <a:ext cx="5496791" cy="3056391"/>
          </a:xfrm>
        </p:spPr>
        <p:txBody>
          <a:bodyPr>
            <a:normAutofit/>
          </a:bodyPr>
          <a:lstStyle/>
          <a:p>
            <a:r>
              <a:rPr lang="en-US" sz="2600" dirty="0">
                <a:latin typeface="Roboto" panose="02000000000000000000" pitchFamily="2" charset="0"/>
                <a:ea typeface="Roboto" panose="02000000000000000000" pitchFamily="2" charset="0"/>
                <a:cs typeface="Roboto" panose="02000000000000000000" pitchFamily="2" charset="0"/>
              </a:rPr>
              <a:t>Offerors will be invited to attend to the pre-bid conferences. </a:t>
            </a:r>
          </a:p>
          <a:p>
            <a:r>
              <a:rPr lang="en-US" sz="2600" dirty="0">
                <a:latin typeface="Roboto" panose="02000000000000000000" pitchFamily="2" charset="0"/>
                <a:ea typeface="Roboto" panose="02000000000000000000" pitchFamily="2" charset="0"/>
                <a:cs typeface="Roboto" panose="02000000000000000000" pitchFamily="2" charset="0"/>
              </a:rPr>
              <a:t>MCA-Kosovo provides instructions how to present the Offers.</a:t>
            </a:r>
          </a:p>
          <a:p>
            <a:r>
              <a:rPr lang="en-US" sz="2600" dirty="0">
                <a:latin typeface="Roboto" panose="02000000000000000000" pitchFamily="2" charset="0"/>
                <a:ea typeface="Roboto" panose="02000000000000000000" pitchFamily="2" charset="0"/>
                <a:cs typeface="Roboto" panose="02000000000000000000" pitchFamily="2" charset="0"/>
              </a:rPr>
              <a:t>Respond to any questions of offerors.</a:t>
            </a:r>
          </a:p>
        </p:txBody>
      </p:sp>
      <p:grpSp>
        <p:nvGrpSpPr>
          <p:cNvPr id="8" name="object 12">
            <a:extLst>
              <a:ext uri="{FF2B5EF4-FFF2-40B4-BE49-F238E27FC236}">
                <a16:creationId xmlns:a16="http://schemas.microsoft.com/office/drawing/2014/main" id="{07677E3B-F7B0-BBD1-9C86-323F2EE1F02C}"/>
              </a:ext>
            </a:extLst>
          </p:cNvPr>
          <p:cNvGrpSpPr/>
          <p:nvPr/>
        </p:nvGrpSpPr>
        <p:grpSpPr>
          <a:xfrm>
            <a:off x="0" y="5709684"/>
            <a:ext cx="12146503" cy="1148316"/>
            <a:chOff x="-6350" y="4470755"/>
            <a:chExt cx="9645015" cy="957580"/>
          </a:xfrm>
        </p:grpSpPr>
        <p:sp>
          <p:nvSpPr>
            <p:cNvPr id="9" name="object 13">
              <a:extLst>
                <a:ext uri="{FF2B5EF4-FFF2-40B4-BE49-F238E27FC236}">
                  <a16:creationId xmlns:a16="http://schemas.microsoft.com/office/drawing/2014/main" id="{0376BC2D-FA25-7C2A-7CF0-7CBDB87BF2B5}"/>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10" name="object 14">
              <a:extLst>
                <a:ext uri="{FF2B5EF4-FFF2-40B4-BE49-F238E27FC236}">
                  <a16:creationId xmlns:a16="http://schemas.microsoft.com/office/drawing/2014/main" id="{108F6191-1E9F-6639-BA16-FD6D3B4D59C7}"/>
                </a:ext>
              </a:extLst>
            </p:cNvPr>
            <p:cNvPicPr/>
            <p:nvPr/>
          </p:nvPicPr>
          <p:blipFill>
            <a:blip r:embed="rId3" cstate="print"/>
            <a:stretch>
              <a:fillRect/>
            </a:stretch>
          </p:blipFill>
          <p:spPr>
            <a:xfrm>
              <a:off x="3924118" y="4606554"/>
              <a:ext cx="761784" cy="685482"/>
            </a:xfrm>
            <a:prstGeom prst="rect">
              <a:avLst/>
            </a:prstGeom>
          </p:spPr>
        </p:pic>
        <p:pic>
          <p:nvPicPr>
            <p:cNvPr id="34" name="object 15">
              <a:extLst>
                <a:ext uri="{FF2B5EF4-FFF2-40B4-BE49-F238E27FC236}">
                  <a16:creationId xmlns:a16="http://schemas.microsoft.com/office/drawing/2014/main" id="{9CCAE0D9-5EA7-C98F-134B-D59F298333F5}"/>
                </a:ext>
              </a:extLst>
            </p:cNvPr>
            <p:cNvPicPr/>
            <p:nvPr/>
          </p:nvPicPr>
          <p:blipFill>
            <a:blip r:embed="rId4" cstate="print"/>
            <a:stretch>
              <a:fillRect/>
            </a:stretch>
          </p:blipFill>
          <p:spPr>
            <a:xfrm>
              <a:off x="4983429" y="4583318"/>
              <a:ext cx="724681" cy="731940"/>
            </a:xfrm>
            <a:prstGeom prst="rect">
              <a:avLst/>
            </a:prstGeom>
          </p:spPr>
        </p:pic>
      </p:grpSp>
    </p:spTree>
    <p:extLst>
      <p:ext uri="{BB962C8B-B14F-4D97-AF65-F5344CB8AC3E}">
        <p14:creationId xmlns:p14="http://schemas.microsoft.com/office/powerpoint/2010/main" val="116632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42C1-2BF0-9ADB-87B3-4D0DF3E66B62}"/>
              </a:ext>
            </a:extLst>
          </p:cNvPr>
          <p:cNvSpPr>
            <a:spLocks noGrp="1"/>
          </p:cNvSpPr>
          <p:nvPr>
            <p:ph type="title"/>
          </p:nvPr>
        </p:nvSpPr>
        <p:spPr>
          <a:xfrm>
            <a:off x="531628" y="365125"/>
            <a:ext cx="11430032" cy="1325563"/>
          </a:xfrm>
          <a:solidFill>
            <a:schemeClr val="tx1"/>
          </a:solidFill>
        </p:spPr>
        <p:txBody>
          <a:bodyPr>
            <a:normAutofit/>
          </a:bodyPr>
          <a:lstStyle/>
          <a:p>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Frequently Requested Items &amp; Most Common Mistakes</a:t>
            </a:r>
          </a:p>
        </p:txBody>
      </p:sp>
      <p:sp>
        <p:nvSpPr>
          <p:cNvPr id="3" name="Content Placeholder 2">
            <a:extLst>
              <a:ext uri="{FF2B5EF4-FFF2-40B4-BE49-F238E27FC236}">
                <a16:creationId xmlns:a16="http://schemas.microsoft.com/office/drawing/2014/main" id="{82BB0A96-BC03-B27D-815C-3B4642EA5C20}"/>
              </a:ext>
            </a:extLst>
          </p:cNvPr>
          <p:cNvSpPr>
            <a:spLocks noGrp="1"/>
          </p:cNvSpPr>
          <p:nvPr>
            <p:ph sz="half" idx="4294967295"/>
          </p:nvPr>
        </p:nvSpPr>
        <p:spPr>
          <a:xfrm>
            <a:off x="368968" y="1690688"/>
            <a:ext cx="5603161" cy="3855599"/>
          </a:xfrm>
        </p:spPr>
        <p:txBody>
          <a:bodyPr>
            <a:normAutofit lnSpcReduction="10000"/>
          </a:bodyPr>
          <a:lstStyle/>
          <a:p>
            <a:endParaRPr lang="en-US" sz="2400" dirty="0">
              <a:latin typeface="Roboto" panose="02000000000000000000" pitchFamily="2" charset="0"/>
              <a:ea typeface="Roboto" panose="02000000000000000000" pitchFamily="2" charset="0"/>
              <a:cs typeface="Roboto" panose="02000000000000000000" pitchFamily="2" charset="0"/>
            </a:endParaRPr>
          </a:p>
          <a:p>
            <a:pPr algn="just"/>
            <a:r>
              <a:rPr lang="en-US" sz="2400" dirty="0">
                <a:latin typeface="Roboto" panose="02000000000000000000" pitchFamily="2" charset="0"/>
                <a:ea typeface="Roboto" panose="02000000000000000000" pitchFamily="2" charset="0"/>
                <a:cs typeface="Roboto" panose="02000000000000000000" pitchFamily="2" charset="0"/>
              </a:rPr>
              <a:t>Scope of the Services and requirements</a:t>
            </a:r>
          </a:p>
          <a:p>
            <a:pPr algn="just"/>
            <a:r>
              <a:rPr lang="en-US" sz="2400" dirty="0">
                <a:latin typeface="Roboto" panose="02000000000000000000" pitchFamily="2" charset="0"/>
                <a:ea typeface="Roboto" panose="02000000000000000000" pitchFamily="2" charset="0"/>
                <a:cs typeface="Roboto" panose="02000000000000000000" pitchFamily="2" charset="0"/>
              </a:rPr>
              <a:t>List of Prices and Form of Quotation</a:t>
            </a:r>
          </a:p>
          <a:p>
            <a:pPr algn="just"/>
            <a:r>
              <a:rPr lang="en-US" sz="2400" dirty="0">
                <a:latin typeface="Roboto" panose="02000000000000000000" pitchFamily="2" charset="0"/>
                <a:ea typeface="Roboto" panose="02000000000000000000" pitchFamily="2" charset="0"/>
                <a:cs typeface="Roboto" panose="02000000000000000000" pitchFamily="2" charset="0"/>
              </a:rPr>
              <a:t>Declaration of Compliance </a:t>
            </a:r>
          </a:p>
          <a:p>
            <a:pPr algn="just"/>
            <a:r>
              <a:rPr lang="en-US" sz="2400" dirty="0">
                <a:latin typeface="Roboto" panose="02000000000000000000" pitchFamily="2" charset="0"/>
                <a:ea typeface="Roboto" panose="02000000000000000000" pitchFamily="2" charset="0"/>
                <a:cs typeface="Roboto" panose="02000000000000000000" pitchFamily="2" charset="0"/>
              </a:rPr>
              <a:t>Timely Submission</a:t>
            </a:r>
          </a:p>
          <a:p>
            <a:pPr algn="just"/>
            <a:r>
              <a:rPr lang="en-US" sz="2400" dirty="0">
                <a:latin typeface="Roboto" panose="02000000000000000000" pitchFamily="2" charset="0"/>
                <a:ea typeface="Roboto" panose="02000000000000000000" pitchFamily="2" charset="0"/>
                <a:cs typeface="Roboto" panose="02000000000000000000" pitchFamily="2" charset="0"/>
              </a:rPr>
              <a:t>Signed and stamp by the authorized representative</a:t>
            </a:r>
          </a:p>
          <a:p>
            <a:pPr algn="just"/>
            <a:r>
              <a:rPr lang="en-US" sz="2400" dirty="0">
                <a:latin typeface="Roboto" panose="02000000000000000000" pitchFamily="2" charset="0"/>
                <a:ea typeface="Roboto" panose="02000000000000000000" pitchFamily="2" charset="0"/>
                <a:cs typeface="Roboto" panose="02000000000000000000" pitchFamily="2" charset="0"/>
              </a:rPr>
              <a:t>Power of Attorney of the person signing the Offer. </a:t>
            </a:r>
          </a:p>
          <a:p>
            <a:endParaRPr lang="en-US" dirty="0"/>
          </a:p>
        </p:txBody>
      </p:sp>
      <p:sp>
        <p:nvSpPr>
          <p:cNvPr id="6" name="Content Placeholder 5">
            <a:extLst>
              <a:ext uri="{FF2B5EF4-FFF2-40B4-BE49-F238E27FC236}">
                <a16:creationId xmlns:a16="http://schemas.microsoft.com/office/drawing/2014/main" id="{24C8544D-1BC3-F733-5927-19F12EF5E55C}"/>
              </a:ext>
            </a:extLst>
          </p:cNvPr>
          <p:cNvSpPr>
            <a:spLocks noGrp="1"/>
          </p:cNvSpPr>
          <p:nvPr>
            <p:ph sz="quarter" idx="4294967295"/>
          </p:nvPr>
        </p:nvSpPr>
        <p:spPr>
          <a:xfrm>
            <a:off x="5972129" y="1861700"/>
            <a:ext cx="5989531" cy="3770091"/>
          </a:xfrm>
        </p:spPr>
        <p:txBody>
          <a:bodyPr>
            <a:normAutofit fontScale="70000" lnSpcReduction="20000"/>
          </a:bodyPr>
          <a:lstStyle/>
          <a:p>
            <a:pPr algn="just"/>
            <a:r>
              <a:rPr lang="en-GB" sz="2600" dirty="0">
                <a:latin typeface="Roboto" panose="02000000000000000000" pitchFamily="2" charset="0"/>
                <a:ea typeface="Roboto" panose="02000000000000000000" pitchFamily="2" charset="0"/>
                <a:cs typeface="Roboto" panose="02000000000000000000" pitchFamily="2" charset="0"/>
              </a:rPr>
              <a:t>The Offeror must have at </a:t>
            </a:r>
            <a:r>
              <a:rPr lang="en-GB" sz="2600" b="1" dirty="0">
                <a:solidFill>
                  <a:schemeClr val="accent1"/>
                </a:solidFill>
                <a:latin typeface="Roboto" panose="02000000000000000000" pitchFamily="2" charset="0"/>
                <a:ea typeface="Roboto" panose="02000000000000000000" pitchFamily="2" charset="0"/>
                <a:cs typeface="Roboto" panose="02000000000000000000" pitchFamily="2" charset="0"/>
              </a:rPr>
              <a:t>least 3 years of experience </a:t>
            </a:r>
            <a:r>
              <a:rPr lang="en-GB" sz="2600" dirty="0">
                <a:latin typeface="Roboto" panose="02000000000000000000" pitchFamily="2" charset="0"/>
                <a:ea typeface="Roboto" panose="02000000000000000000" pitchFamily="2" charset="0"/>
                <a:cs typeface="Roboto" panose="02000000000000000000" pitchFamily="2" charset="0"/>
              </a:rPr>
              <a:t>in providing design services for print, online, and press. The required experience period will be calculated </a:t>
            </a:r>
            <a:r>
              <a:rPr lang="en-GB" sz="2600" b="1" dirty="0">
                <a:solidFill>
                  <a:schemeClr val="accent1"/>
                </a:solidFill>
                <a:latin typeface="Roboto" panose="02000000000000000000" pitchFamily="2" charset="0"/>
                <a:ea typeface="Roboto" panose="02000000000000000000" pitchFamily="2" charset="0"/>
                <a:cs typeface="Roboto" panose="02000000000000000000" pitchFamily="2" charset="0"/>
              </a:rPr>
              <a:t>from the date of legal registration of the Offeror's business. </a:t>
            </a:r>
          </a:p>
          <a:p>
            <a:pPr algn="just"/>
            <a:r>
              <a:rPr lang="en-GB" sz="2600" dirty="0">
                <a:latin typeface="Roboto" panose="02000000000000000000" pitchFamily="2" charset="0"/>
                <a:ea typeface="Roboto" panose="02000000000000000000" pitchFamily="2" charset="0"/>
                <a:cs typeface="Roboto" panose="02000000000000000000" pitchFamily="2" charset="0"/>
              </a:rPr>
              <a:t>- Minimum </a:t>
            </a:r>
            <a:r>
              <a:rPr lang="en-GB" sz="2600" b="1" dirty="0">
                <a:solidFill>
                  <a:schemeClr val="accent1"/>
                </a:solidFill>
                <a:latin typeface="Roboto" panose="02000000000000000000" pitchFamily="2" charset="0"/>
                <a:ea typeface="Roboto" panose="02000000000000000000" pitchFamily="2" charset="0"/>
                <a:cs typeface="Roboto" panose="02000000000000000000" pitchFamily="2" charset="0"/>
              </a:rPr>
              <a:t>3 proofs of recent experience</a:t>
            </a:r>
            <a:r>
              <a:rPr lang="en-GB" sz="2600" dirty="0">
                <a:latin typeface="Roboto" panose="02000000000000000000" pitchFamily="2" charset="0"/>
                <a:ea typeface="Roboto" panose="02000000000000000000" pitchFamily="2" charset="0"/>
                <a:cs typeface="Roboto" panose="02000000000000000000" pitchFamily="2" charset="0"/>
              </a:rPr>
              <a:t> within last three (3) years in designing for print and press – to </a:t>
            </a:r>
            <a:r>
              <a:rPr lang="en-GB" sz="2600" b="1" dirty="0">
                <a:solidFill>
                  <a:schemeClr val="accent1"/>
                </a:solidFill>
                <a:latin typeface="Roboto" panose="02000000000000000000" pitchFamily="2" charset="0"/>
                <a:ea typeface="Roboto" panose="02000000000000000000" pitchFamily="2" charset="0"/>
                <a:cs typeface="Roboto" panose="02000000000000000000" pitchFamily="2" charset="0"/>
              </a:rPr>
              <a:t>provide letters of recommendation or copies of contracts </a:t>
            </a:r>
            <a:r>
              <a:rPr lang="en-GB" sz="2600" dirty="0">
                <a:latin typeface="Roboto" panose="02000000000000000000" pitchFamily="2" charset="0"/>
                <a:ea typeface="Roboto" panose="02000000000000000000" pitchFamily="2" charset="0"/>
                <a:cs typeface="Roboto" panose="02000000000000000000" pitchFamily="2" charset="0"/>
              </a:rPr>
              <a:t>with contact information (email and/or phone numbers) for confirmation of satisfactory contract completion.</a:t>
            </a:r>
          </a:p>
          <a:p>
            <a:pPr algn="just"/>
            <a:r>
              <a:rPr lang="en-GB" sz="2600" dirty="0">
                <a:latin typeface="Roboto" panose="02000000000000000000" pitchFamily="2" charset="0"/>
                <a:ea typeface="Roboto" panose="02000000000000000000" pitchFamily="2" charset="0"/>
                <a:cs typeface="Roboto" panose="02000000000000000000" pitchFamily="2" charset="0"/>
              </a:rPr>
              <a:t>The proposed </a:t>
            </a:r>
            <a:r>
              <a:rPr lang="en-GB" sz="2600" b="1" dirty="0">
                <a:solidFill>
                  <a:schemeClr val="accent1"/>
                </a:solidFill>
                <a:latin typeface="Roboto" panose="02000000000000000000" pitchFamily="2" charset="0"/>
                <a:ea typeface="Roboto" panose="02000000000000000000" pitchFamily="2" charset="0"/>
                <a:cs typeface="Roboto" panose="02000000000000000000" pitchFamily="2" charset="0"/>
              </a:rPr>
              <a:t>lead designer should have at least 5 years of proven experience in design </a:t>
            </a:r>
            <a:r>
              <a:rPr lang="en-GB" sz="2600" dirty="0">
                <a:latin typeface="Roboto" panose="02000000000000000000" pitchFamily="2" charset="0"/>
                <a:ea typeface="Roboto" panose="02000000000000000000" pitchFamily="2" charset="0"/>
                <a:cs typeface="Roboto" panose="02000000000000000000" pitchFamily="2" charset="0"/>
              </a:rPr>
              <a:t>for print and press. </a:t>
            </a:r>
            <a:r>
              <a:rPr lang="en-GB" sz="2600" b="1" dirty="0">
                <a:latin typeface="Roboto" panose="02000000000000000000" pitchFamily="2" charset="0"/>
                <a:ea typeface="Roboto" panose="02000000000000000000" pitchFamily="2" charset="0"/>
                <a:cs typeface="Roboto" panose="02000000000000000000" pitchFamily="2" charset="0"/>
              </a:rPr>
              <a:t>This will be evaluated on a “pass or fail” evaluation methodology. </a:t>
            </a:r>
            <a:r>
              <a:rPr lang="en-GB" sz="2600" dirty="0">
                <a:latin typeface="Roboto" panose="02000000000000000000" pitchFamily="2" charset="0"/>
                <a:ea typeface="Roboto" panose="02000000000000000000" pitchFamily="2" charset="0"/>
                <a:cs typeface="Roboto" panose="02000000000000000000" pitchFamily="2" charset="0"/>
              </a:rPr>
              <a:t>– The CV of proposed lead designer (individual)  should demonstrate the required experience in design for print and press.</a:t>
            </a:r>
            <a:endParaRPr lang="en-US" dirty="0"/>
          </a:p>
        </p:txBody>
      </p:sp>
      <p:grpSp>
        <p:nvGrpSpPr>
          <p:cNvPr id="4" name="object 12">
            <a:extLst>
              <a:ext uri="{FF2B5EF4-FFF2-40B4-BE49-F238E27FC236}">
                <a16:creationId xmlns:a16="http://schemas.microsoft.com/office/drawing/2014/main" id="{9469B422-4F8C-7A74-F712-25C0E98DC49A}"/>
              </a:ext>
            </a:extLst>
          </p:cNvPr>
          <p:cNvGrpSpPr/>
          <p:nvPr/>
        </p:nvGrpSpPr>
        <p:grpSpPr>
          <a:xfrm>
            <a:off x="0" y="5709684"/>
            <a:ext cx="12146503" cy="1148316"/>
            <a:chOff x="-6350" y="4470755"/>
            <a:chExt cx="9645015" cy="957580"/>
          </a:xfrm>
        </p:grpSpPr>
        <p:sp>
          <p:nvSpPr>
            <p:cNvPr id="5" name="object 13">
              <a:extLst>
                <a:ext uri="{FF2B5EF4-FFF2-40B4-BE49-F238E27FC236}">
                  <a16:creationId xmlns:a16="http://schemas.microsoft.com/office/drawing/2014/main" id="{398D4A96-6402-7513-38E6-EDD5F54E3D58}"/>
                </a:ext>
              </a:extLst>
            </p:cNvPr>
            <p:cNvSpPr/>
            <p:nvPr/>
          </p:nvSpPr>
          <p:spPr>
            <a:xfrm>
              <a:off x="0" y="4477105"/>
              <a:ext cx="9632315" cy="944880"/>
            </a:xfrm>
            <a:custGeom>
              <a:avLst/>
              <a:gdLst/>
              <a:ahLst/>
              <a:cxnLst/>
              <a:rect l="l" t="t" r="r" b="b"/>
              <a:pathLst>
                <a:path w="9632315" h="944879">
                  <a:moveTo>
                    <a:pt x="9632226" y="944372"/>
                  </a:moveTo>
                  <a:lnTo>
                    <a:pt x="0" y="944372"/>
                  </a:lnTo>
                  <a:lnTo>
                    <a:pt x="0" y="0"/>
                  </a:lnTo>
                  <a:lnTo>
                    <a:pt x="9632226" y="0"/>
                  </a:lnTo>
                  <a:lnTo>
                    <a:pt x="9632226" y="944372"/>
                  </a:lnTo>
                  <a:close/>
                </a:path>
              </a:pathLst>
            </a:custGeom>
            <a:ln w="12700">
              <a:solidFill>
                <a:srgbClr val="231F20"/>
              </a:solidFill>
            </a:ln>
          </p:spPr>
          <p:txBody>
            <a:bodyPr wrap="square" lIns="0" tIns="0" rIns="0" bIns="0" rtlCol="0"/>
            <a:lstStyle/>
            <a:p>
              <a:endParaRPr/>
            </a:p>
          </p:txBody>
        </p:sp>
        <p:pic>
          <p:nvPicPr>
            <p:cNvPr id="8" name="object 14">
              <a:extLst>
                <a:ext uri="{FF2B5EF4-FFF2-40B4-BE49-F238E27FC236}">
                  <a16:creationId xmlns:a16="http://schemas.microsoft.com/office/drawing/2014/main" id="{FCC74DE2-026E-05DB-0415-B2A46C846ABB}"/>
                </a:ext>
              </a:extLst>
            </p:cNvPr>
            <p:cNvPicPr/>
            <p:nvPr/>
          </p:nvPicPr>
          <p:blipFill>
            <a:blip r:embed="rId3" cstate="print"/>
            <a:stretch>
              <a:fillRect/>
            </a:stretch>
          </p:blipFill>
          <p:spPr>
            <a:xfrm>
              <a:off x="3924118" y="4606554"/>
              <a:ext cx="761784" cy="685482"/>
            </a:xfrm>
            <a:prstGeom prst="rect">
              <a:avLst/>
            </a:prstGeom>
          </p:spPr>
        </p:pic>
        <p:pic>
          <p:nvPicPr>
            <p:cNvPr id="9" name="object 15">
              <a:extLst>
                <a:ext uri="{FF2B5EF4-FFF2-40B4-BE49-F238E27FC236}">
                  <a16:creationId xmlns:a16="http://schemas.microsoft.com/office/drawing/2014/main" id="{11F5ECB3-48BE-D069-9357-9293CCCC2F66}"/>
                </a:ext>
              </a:extLst>
            </p:cNvPr>
            <p:cNvPicPr/>
            <p:nvPr/>
          </p:nvPicPr>
          <p:blipFill>
            <a:blip r:embed="rId4" cstate="print"/>
            <a:stretch>
              <a:fillRect/>
            </a:stretch>
          </p:blipFill>
          <p:spPr>
            <a:xfrm>
              <a:off x="4983429" y="4583318"/>
              <a:ext cx="724681" cy="731940"/>
            </a:xfrm>
            <a:prstGeom prst="rect">
              <a:avLst/>
            </a:prstGeom>
          </p:spPr>
        </p:pic>
      </p:grpSp>
    </p:spTree>
    <p:extLst>
      <p:ext uri="{BB962C8B-B14F-4D97-AF65-F5344CB8AC3E}">
        <p14:creationId xmlns:p14="http://schemas.microsoft.com/office/powerpoint/2010/main" val="329025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721F-9E13-0DF2-330D-A04405575971}"/>
              </a:ext>
            </a:extLst>
          </p:cNvPr>
          <p:cNvSpPr>
            <a:spLocks noGrp="1"/>
          </p:cNvSpPr>
          <p:nvPr>
            <p:ph type="title"/>
          </p:nvPr>
        </p:nvSpPr>
        <p:spPr>
          <a:xfrm>
            <a:off x="519224" y="106326"/>
            <a:ext cx="10516637" cy="1040412"/>
          </a:xfrm>
        </p:spPr>
        <p:txBody>
          <a:bodyPr>
            <a:noAutofit/>
          </a:bodyPr>
          <a:lstStyle/>
          <a:p>
            <a:r>
              <a:rPr lang="en-US" sz="3300" dirty="0">
                <a:latin typeface="Roboto" panose="02000000000000000000" pitchFamily="2" charset="0"/>
                <a:ea typeface="Roboto" panose="02000000000000000000" pitchFamily="2" charset="0"/>
                <a:cs typeface="Roboto" panose="02000000000000000000" pitchFamily="2" charset="0"/>
              </a:rPr>
              <a:t>Frequently Requested Items &amp; </a:t>
            </a:r>
            <a:r>
              <a:rPr lang="en-US" sz="3300" dirty="0">
                <a:solidFill>
                  <a:srgbClr val="FF0000"/>
                </a:solidFill>
                <a:latin typeface="Roboto" panose="02000000000000000000" pitchFamily="2" charset="0"/>
                <a:ea typeface="Roboto" panose="02000000000000000000" pitchFamily="2" charset="0"/>
                <a:cs typeface="Roboto" panose="02000000000000000000" pitchFamily="2" charset="0"/>
              </a:rPr>
              <a:t>Most Common Mistakes</a:t>
            </a:r>
          </a:p>
        </p:txBody>
      </p:sp>
      <p:graphicFrame>
        <p:nvGraphicFramePr>
          <p:cNvPr id="3" name="Table 3">
            <a:extLst>
              <a:ext uri="{FF2B5EF4-FFF2-40B4-BE49-F238E27FC236}">
                <a16:creationId xmlns:a16="http://schemas.microsoft.com/office/drawing/2014/main" id="{0383ADE3-3EAE-AB4B-5094-8921AF635F0B}"/>
              </a:ext>
            </a:extLst>
          </p:cNvPr>
          <p:cNvGraphicFramePr>
            <a:graphicFrameLocks noGrp="1"/>
          </p:cNvGraphicFramePr>
          <p:nvPr>
            <p:extLst>
              <p:ext uri="{D42A27DB-BD31-4B8C-83A1-F6EECF244321}">
                <p14:modId xmlns:p14="http://schemas.microsoft.com/office/powerpoint/2010/main" val="415148569"/>
              </p:ext>
            </p:extLst>
          </p:nvPr>
        </p:nvGraphicFramePr>
        <p:xfrm>
          <a:off x="942486" y="894162"/>
          <a:ext cx="10307028" cy="5308872"/>
        </p:xfrm>
        <a:graphic>
          <a:graphicData uri="http://schemas.openxmlformats.org/drawingml/2006/table">
            <a:tbl>
              <a:tblPr firstRow="1" bandRow="1">
                <a:tableStyleId>{5C22544A-7EE6-4342-B048-85BDC9FD1C3A}</a:tableStyleId>
              </a:tblPr>
              <a:tblGrid>
                <a:gridCol w="3554864">
                  <a:extLst>
                    <a:ext uri="{9D8B030D-6E8A-4147-A177-3AD203B41FA5}">
                      <a16:colId xmlns:a16="http://schemas.microsoft.com/office/drawing/2014/main" val="1399857953"/>
                    </a:ext>
                  </a:extLst>
                </a:gridCol>
                <a:gridCol w="6752164">
                  <a:extLst>
                    <a:ext uri="{9D8B030D-6E8A-4147-A177-3AD203B41FA5}">
                      <a16:colId xmlns:a16="http://schemas.microsoft.com/office/drawing/2014/main" val="844136949"/>
                    </a:ext>
                  </a:extLst>
                </a:gridCol>
              </a:tblGrid>
              <a:tr h="380883">
                <a:tc>
                  <a:txBody>
                    <a:bodyPr/>
                    <a:lstStyle/>
                    <a:p>
                      <a:pPr algn="ctr"/>
                      <a:r>
                        <a:rPr lang="en-US" sz="2000" dirty="0">
                          <a:latin typeface="Roboto" panose="02000000000000000000" pitchFamily="2" charset="0"/>
                          <a:ea typeface="Roboto" panose="02000000000000000000" pitchFamily="2" charset="0"/>
                          <a:cs typeface="Roboto" panose="02000000000000000000" pitchFamily="2" charset="0"/>
                        </a:rPr>
                        <a:t>Frequently Requested Items </a:t>
                      </a:r>
                    </a:p>
                  </a:txBody>
                  <a:tcPr/>
                </a:tc>
                <a:tc>
                  <a:txBody>
                    <a:bodyPr/>
                    <a:lstStyle/>
                    <a:p>
                      <a:pPr algn="ctr"/>
                      <a:r>
                        <a:rPr lang="en-US" sz="2000" dirty="0">
                          <a:latin typeface="Roboto" panose="02000000000000000000" pitchFamily="2" charset="0"/>
                          <a:ea typeface="Roboto" panose="02000000000000000000" pitchFamily="2" charset="0"/>
                          <a:cs typeface="Roboto" panose="02000000000000000000" pitchFamily="2" charset="0"/>
                        </a:rPr>
                        <a:t>Most Common Mistakes</a:t>
                      </a:r>
                    </a:p>
                  </a:txBody>
                  <a:tcPr/>
                </a:tc>
                <a:extLst>
                  <a:ext uri="{0D108BD9-81ED-4DB2-BD59-A6C34878D82A}">
                    <a16:rowId xmlns:a16="http://schemas.microsoft.com/office/drawing/2014/main" val="2838838230"/>
                  </a:ext>
                </a:extLst>
              </a:tr>
              <a:tr h="70639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Business Registration Certificate</a:t>
                      </a:r>
                    </a:p>
                    <a:p>
                      <a:pPr algn="just"/>
                      <a:endParaRPr lang="en-US"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Sometimes the offerors fail to include the Business Registration Certificate which is required.</a:t>
                      </a:r>
                    </a:p>
                  </a:txBody>
                  <a:tcPr/>
                </a:tc>
                <a:extLst>
                  <a:ext uri="{0D108BD9-81ED-4DB2-BD59-A6C34878D82A}">
                    <a16:rowId xmlns:a16="http://schemas.microsoft.com/office/drawing/2014/main" val="1662278556"/>
                  </a:ext>
                </a:extLst>
              </a:tr>
              <a:tr h="9361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References</a:t>
                      </a:r>
                    </a:p>
                    <a:p>
                      <a:pPr algn="just"/>
                      <a:r>
                        <a:rPr lang="en-US" i="1" dirty="0">
                          <a:latin typeface="Roboto" panose="02000000000000000000" pitchFamily="2" charset="0"/>
                          <a:ea typeface="Roboto" panose="02000000000000000000" pitchFamily="2" charset="0"/>
                          <a:cs typeface="Roboto" panose="02000000000000000000" pitchFamily="2" charset="0"/>
                        </a:rPr>
                        <a:t>(</a:t>
                      </a:r>
                      <a:r>
                        <a:rPr lang="en-US" sz="1800" b="0" i="1"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The majority of RFQs do not require references to be provided</a:t>
                      </a:r>
                      <a:r>
                        <a:rPr lang="en-US" i="1" dirty="0">
                          <a:latin typeface="Roboto" panose="02000000000000000000" pitchFamily="2" charset="0"/>
                          <a:ea typeface="Roboto" panose="02000000000000000000" pitchFamily="2" charset="0"/>
                          <a:cs typeface="Roboto" panose="02000000000000000000" pitchFamily="2" charset="0"/>
                        </a:rPr>
                        <a:t>)</a:t>
                      </a:r>
                    </a:p>
                  </a:txBody>
                  <a:tcPr/>
                </a:tc>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Sometimes offerors fail to include the references requested and this delays the processes, or it may cause disqualification if not provided after a request for clarification.</a:t>
                      </a:r>
                    </a:p>
                    <a:p>
                      <a:pPr algn="just"/>
                      <a:r>
                        <a:rPr lang="en-US" dirty="0">
                          <a:latin typeface="Roboto" panose="02000000000000000000" pitchFamily="2" charset="0"/>
                          <a:ea typeface="Roboto" panose="02000000000000000000" pitchFamily="2" charset="0"/>
                          <a:cs typeface="Roboto" panose="02000000000000000000" pitchFamily="2" charset="0"/>
                        </a:rPr>
                        <a:t>Incomplete information, no contact details.</a:t>
                      </a:r>
                    </a:p>
                  </a:txBody>
                  <a:tcPr/>
                </a:tc>
                <a:extLst>
                  <a:ext uri="{0D108BD9-81ED-4DB2-BD59-A6C34878D82A}">
                    <a16:rowId xmlns:a16="http://schemas.microsoft.com/office/drawing/2014/main" val="67290097"/>
                  </a:ext>
                </a:extLst>
              </a:tr>
              <a:tr h="61540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Timely Submission</a:t>
                      </a:r>
                    </a:p>
                    <a:p>
                      <a:pPr algn="just"/>
                      <a:endParaRPr lang="en-US"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Some offerors do not pay sufficient attention to deadlines. The dedicated </a:t>
                      </a:r>
                      <a:r>
                        <a:rPr lang="en-US" dirty="0">
                          <a:solidFill>
                            <a:srgbClr val="FF0000"/>
                          </a:solidFill>
                          <a:latin typeface="Roboto" panose="02000000000000000000" pitchFamily="2" charset="0"/>
                          <a:ea typeface="Roboto" panose="02000000000000000000" pitchFamily="2" charset="0"/>
                          <a:cs typeface="Roboto" panose="02000000000000000000" pitchFamily="2" charset="0"/>
                        </a:rPr>
                        <a:t>link for submissions will expire after the set date</a:t>
                      </a:r>
                      <a:r>
                        <a:rPr lang="en-US" dirty="0">
                          <a:latin typeface="Roboto" panose="02000000000000000000" pitchFamily="2" charset="0"/>
                          <a:ea typeface="Roboto" panose="02000000000000000000" pitchFamily="2" charset="0"/>
                          <a:cs typeface="Roboto" panose="02000000000000000000" pitchFamily="2" charset="0"/>
                        </a:rPr>
                        <a:t>.</a:t>
                      </a:r>
                    </a:p>
                  </a:txBody>
                  <a:tcPr/>
                </a:tc>
                <a:extLst>
                  <a:ext uri="{0D108BD9-81ED-4DB2-BD59-A6C34878D82A}">
                    <a16:rowId xmlns:a16="http://schemas.microsoft.com/office/drawing/2014/main" val="3797095607"/>
                  </a:ext>
                </a:extLst>
              </a:tr>
              <a:tr h="87914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Roboto" panose="02000000000000000000" pitchFamily="2" charset="0"/>
                          <a:ea typeface="Roboto" panose="02000000000000000000" pitchFamily="2" charset="0"/>
                          <a:cs typeface="Roboto" panose="02000000000000000000" pitchFamily="2" charset="0"/>
                        </a:rPr>
                        <a:t>Signed and stamp by the authorized representative</a:t>
                      </a:r>
                    </a:p>
                    <a:p>
                      <a:pPr algn="just"/>
                      <a:endParaRPr lang="en-US"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Sometimes offerors fail to sign and stamp the offer submission form by the authorized representative.  This is a reason for disqualification.</a:t>
                      </a:r>
                    </a:p>
                  </a:txBody>
                  <a:tcPr/>
                </a:tc>
                <a:extLst>
                  <a:ext uri="{0D108BD9-81ED-4DB2-BD59-A6C34878D82A}">
                    <a16:rowId xmlns:a16="http://schemas.microsoft.com/office/drawing/2014/main" val="2170572098"/>
                  </a:ext>
                </a:extLst>
              </a:tr>
              <a:tr h="879149">
                <a:tc>
                  <a:txBody>
                    <a:bodyPr/>
                    <a:lstStyle/>
                    <a:p>
                      <a:pPr algn="just"/>
                      <a:r>
                        <a:rPr lang="en-US" dirty="0">
                          <a:latin typeface="Roboto" panose="02000000000000000000" pitchFamily="2" charset="0"/>
                          <a:ea typeface="Roboto" panose="02000000000000000000" pitchFamily="2" charset="0"/>
                          <a:cs typeface="Roboto" panose="02000000000000000000" pitchFamily="2" charset="0"/>
                        </a:rPr>
                        <a:t>Person signing the offer is not the authorized representative.</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Roboto" panose="02000000000000000000" pitchFamily="2" charset="0"/>
                          <a:ea typeface="Roboto" panose="02000000000000000000" pitchFamily="2" charset="0"/>
                          <a:cs typeface="Roboto" panose="02000000000000000000" pitchFamily="2" charset="0"/>
                        </a:rPr>
                        <a:t>Sometimes the person signing the Offer is not the same authorized in Business Registration Certificate.  If this is the case, the offeror must include in its offer a signed Power of Attorney providing authorization to sign the offer on behalf of the Offeror.  </a:t>
                      </a:r>
                    </a:p>
                  </a:txBody>
                  <a:tcPr/>
                </a:tc>
                <a:extLst>
                  <a:ext uri="{0D108BD9-81ED-4DB2-BD59-A6C34878D82A}">
                    <a16:rowId xmlns:a16="http://schemas.microsoft.com/office/drawing/2014/main" val="4091142560"/>
                  </a:ext>
                </a:extLst>
              </a:tr>
            </a:tbl>
          </a:graphicData>
        </a:graphic>
      </p:graphicFrame>
      <p:pic>
        <p:nvPicPr>
          <p:cNvPr id="4" name="Picture 3">
            <a:extLst>
              <a:ext uri="{FF2B5EF4-FFF2-40B4-BE49-F238E27FC236}">
                <a16:creationId xmlns:a16="http://schemas.microsoft.com/office/drawing/2014/main" id="{C911C6DF-78D4-59D2-192D-14A83F62DFC1}"/>
              </a:ext>
            </a:extLst>
          </p:cNvPr>
          <p:cNvPicPr>
            <a:picLocks noChangeAspect="1"/>
          </p:cNvPicPr>
          <p:nvPr/>
        </p:nvPicPr>
        <p:blipFill>
          <a:blip r:embed="rId3"/>
          <a:stretch>
            <a:fillRect/>
          </a:stretch>
        </p:blipFill>
        <p:spPr>
          <a:xfrm>
            <a:off x="11145228" y="239338"/>
            <a:ext cx="725487" cy="829128"/>
          </a:xfrm>
          <a:prstGeom prst="rect">
            <a:avLst/>
          </a:prstGeom>
        </p:spPr>
      </p:pic>
    </p:spTree>
    <p:extLst>
      <p:ext uri="{BB962C8B-B14F-4D97-AF65-F5344CB8AC3E}">
        <p14:creationId xmlns:p14="http://schemas.microsoft.com/office/powerpoint/2010/main" val="3273204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2060</Words>
  <Application>Microsoft Office PowerPoint</Application>
  <PresentationFormat>Widescreen</PresentationFormat>
  <Paragraphs>197</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vt:lpstr>
      <vt:lpstr>Courier New</vt:lpstr>
      <vt:lpstr>Roboto</vt:lpstr>
      <vt:lpstr>Symbol</vt:lpstr>
      <vt:lpstr>Times New Roman</vt:lpstr>
      <vt:lpstr>Office Theme</vt:lpstr>
      <vt:lpstr>PowerPoint Presentation</vt:lpstr>
      <vt:lpstr>Procurement Opportunities Advertisements</vt:lpstr>
      <vt:lpstr>MCA entity will publish the GPN &amp; SPN:</vt:lpstr>
      <vt:lpstr>Offers’ Database</vt:lpstr>
      <vt:lpstr>Procurement Procedure Overview</vt:lpstr>
      <vt:lpstr>Evaluation Procedures</vt:lpstr>
      <vt:lpstr>Local Offerors can apply</vt:lpstr>
      <vt:lpstr>Frequently Requested Items &amp; Most Common Mistakes</vt:lpstr>
      <vt:lpstr>Frequently Requested Items &amp; Most Common Mistakes</vt:lpstr>
      <vt:lpstr>Frequently Requested Items &amp; Most Common Mistakes </vt:lpstr>
      <vt:lpstr>Request for clarifications</vt:lpstr>
      <vt:lpstr>Clarifications</vt:lpstr>
      <vt:lpstr>Attachment 2 - List of Prices and Form of Quotation (1) This Form must be completed and signed by the Offeror. </vt:lpstr>
      <vt:lpstr>Attachment 2 - List of Prices and Form of Quotation (2) This Form must be completed and signed by the Offeror. </vt:lpstr>
      <vt:lpstr>Attachment 2 - List of Prices and Form of Quotation (3) This Form must be completed and signed by the Offeror. </vt:lpstr>
      <vt:lpstr>Attachment 3: Offeror Declaration of compliance with                                                    the service technical requirements (1)</vt:lpstr>
      <vt:lpstr>Attachment 3: Offeror Declaration of compliance with                                                     the service technical requirements (2)</vt:lpstr>
      <vt:lpstr>Attachment 4: Sample of a Power of Attorney </vt:lpstr>
      <vt:lpstr>Attachment 4: Sample of a Power of Attorney </vt:lpstr>
      <vt:lpstr>Completing Offer Forms (3)</vt:lpstr>
      <vt:lpstr>Zipped Files</vt:lpstr>
      <vt:lpstr>Tips for a Successful Offer</vt:lpstr>
      <vt:lpstr>Bid Challenge </vt:lpstr>
      <vt:lpstr>PowerPoint Presentation</vt:lpstr>
      <vt:lpstr>PowerPoint Presentation</vt:lpstr>
      <vt:lpstr>PowerPoint Presentation</vt:lpstr>
      <vt:lpstr>Contract Information</vt:lpstr>
      <vt:lpstr>What is Blanket Purchase Agreement (BPA)</vt:lpstr>
      <vt:lpstr>Deadline &amp; Clarifications</vt:lpstr>
      <vt:lpstr>Look Forward to Your Submissions!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Pre-Bid Conference for our Shopping Procurement</dc:title>
  <dc:creator>Besa Shala Malazogu</dc:creator>
  <cp:lastModifiedBy>Besa Shala Malazogu</cp:lastModifiedBy>
  <cp:revision>15</cp:revision>
  <cp:lastPrinted>2023-09-12T12:50:03Z</cp:lastPrinted>
  <dcterms:created xsi:type="dcterms:W3CDTF">2023-09-07T21:01:37Z</dcterms:created>
  <dcterms:modified xsi:type="dcterms:W3CDTF">2024-06-24T08:15:34Z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067652-e594-4683-81e3-2cbf4d08314b_Enabled">
    <vt:lpwstr>true</vt:lpwstr>
  </property>
  <property fmtid="{D5CDD505-2E9C-101B-9397-08002B2CF9AE}" pid="3" name="MSIP_Label_11067652-e594-4683-81e3-2cbf4d08314b_SetDate">
    <vt:lpwstr>2024-05-28T12:13:29Z</vt:lpwstr>
  </property>
  <property fmtid="{D5CDD505-2E9C-101B-9397-08002B2CF9AE}" pid="4" name="MSIP_Label_11067652-e594-4683-81e3-2cbf4d08314b_Method">
    <vt:lpwstr>Standard</vt:lpwstr>
  </property>
  <property fmtid="{D5CDD505-2E9C-101B-9397-08002B2CF9AE}" pid="5" name="MSIP_Label_11067652-e594-4683-81e3-2cbf4d08314b_Name">
    <vt:lpwstr>defa4170-0d19-0005-0004-bc88714345d2</vt:lpwstr>
  </property>
  <property fmtid="{D5CDD505-2E9C-101B-9397-08002B2CF9AE}" pid="6" name="MSIP_Label_11067652-e594-4683-81e3-2cbf4d08314b_SiteId">
    <vt:lpwstr>dd4b51f9-ee38-4f0d-87d3-0fcc190484cf</vt:lpwstr>
  </property>
  <property fmtid="{D5CDD505-2E9C-101B-9397-08002B2CF9AE}" pid="7" name="MSIP_Label_11067652-e594-4683-81e3-2cbf4d08314b_ActionId">
    <vt:lpwstr>d40353f9-cb80-421b-8bf7-28a6d2370614</vt:lpwstr>
  </property>
  <property fmtid="{D5CDD505-2E9C-101B-9397-08002B2CF9AE}" pid="8" name="MSIP_Label_11067652-e594-4683-81e3-2cbf4d08314b_ContentBits">
    <vt:lpwstr>0</vt:lpwstr>
  </property>
</Properties>
</file>